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8" r:id="rId3"/>
    <p:sldId id="271" r:id="rId4"/>
    <p:sldId id="258" r:id="rId5"/>
    <p:sldId id="262" r:id="rId6"/>
    <p:sldId id="263" r:id="rId7"/>
    <p:sldId id="266" r:id="rId8"/>
    <p:sldId id="272" r:id="rId9"/>
    <p:sldId id="257" r:id="rId10"/>
    <p:sldId id="273" r:id="rId11"/>
    <p:sldId id="270" r:id="rId12"/>
    <p:sldId id="274" r:id="rId13"/>
    <p:sldId id="261" r:id="rId14"/>
    <p:sldId id="260" r:id="rId15"/>
    <p:sldId id="264" r:id="rId16"/>
    <p:sldId id="265" r:id="rId17"/>
    <p:sldId id="275" r:id="rId18"/>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0"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FAFFA7-7CBC-4A01-A349-0F33AC694D3F}" type="datetimeFigureOut">
              <a:rPr lang="en-US" smtClean="0"/>
              <a:pPr/>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90501-EC4C-49BA-9DB2-9DA03A3860FB}" type="slidenum">
              <a:rPr lang="en-US" smtClean="0"/>
              <a:pPr/>
              <a:t>‹#›</a:t>
            </a:fld>
            <a:endParaRPr lang="en-US"/>
          </a:p>
        </p:txBody>
      </p:sp>
    </p:spTree>
    <p:extLst>
      <p:ext uri="{BB962C8B-B14F-4D97-AF65-F5344CB8AC3E}">
        <p14:creationId xmlns:p14="http://schemas.microsoft.com/office/powerpoint/2010/main" val="8506898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64A9C-44F4-4006-A87A-72D3BEFFC759}" type="datetimeFigureOut">
              <a:rPr lang="en-US" smtClean="0"/>
              <a:pPr/>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6D799-26D5-4675-871C-54B973939EC3}" type="slidenum">
              <a:rPr lang="en-US" smtClean="0"/>
              <a:pPr/>
              <a:t>‹#›</a:t>
            </a:fld>
            <a:endParaRPr lang="en-US"/>
          </a:p>
        </p:txBody>
      </p:sp>
    </p:spTree>
    <p:extLst>
      <p:ext uri="{BB962C8B-B14F-4D97-AF65-F5344CB8AC3E}">
        <p14:creationId xmlns:p14="http://schemas.microsoft.com/office/powerpoint/2010/main" val="26884501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36D799-26D5-4675-871C-54B973939EC3}"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016C4C-23F9-4A00-B407-8B3B610D888D}" type="datetime1">
              <a:rPr lang="en-US" smtClean="0"/>
              <a:pPr/>
              <a:t>9/21/2015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Nicole</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1EFA419-F9D5-49E1-8265-0368F52D2A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F43EE4-4FAB-48E8-B714-2146CE793319}" type="datetime1">
              <a:rPr lang="en-US" smtClean="0"/>
              <a:pPr/>
              <a:t>9/21/2015</a:t>
            </a:fld>
            <a:endParaRPr lang="en-US"/>
          </a:p>
        </p:txBody>
      </p:sp>
      <p:sp>
        <p:nvSpPr>
          <p:cNvPr id="5" name="Footer Placeholder 4"/>
          <p:cNvSpPr>
            <a:spLocks noGrp="1"/>
          </p:cNvSpPr>
          <p:nvPr>
            <p:ph type="ftr" sz="quarter" idx="11"/>
          </p:nvPr>
        </p:nvSpPr>
        <p:spPr/>
        <p:txBody>
          <a:bodyPr/>
          <a:lstStyle>
            <a:extLst/>
          </a:lstStyle>
          <a:p>
            <a:r>
              <a:rPr lang="en-US" smtClean="0"/>
              <a:t>Nicole</a:t>
            </a:r>
            <a:endParaRPr lang="en-US"/>
          </a:p>
        </p:txBody>
      </p:sp>
      <p:sp>
        <p:nvSpPr>
          <p:cNvPr id="6" name="Slide Number Placeholder 5"/>
          <p:cNvSpPr>
            <a:spLocks noGrp="1"/>
          </p:cNvSpPr>
          <p:nvPr>
            <p:ph type="sldNum" sz="quarter" idx="12"/>
          </p:nvPr>
        </p:nvSpPr>
        <p:spPr/>
        <p:txBody>
          <a:bodyPr/>
          <a:lstStyle>
            <a:extLst/>
          </a:lstStyle>
          <a:p>
            <a:fld id="{21EFA419-F9D5-49E1-8265-0368F52D2A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19A98B-0E9D-47CB-9893-B62CB48261EA}" type="datetime1">
              <a:rPr lang="en-US" smtClean="0"/>
              <a:pPr/>
              <a:t>9/21/2015</a:t>
            </a:fld>
            <a:endParaRPr lang="en-US"/>
          </a:p>
        </p:txBody>
      </p:sp>
      <p:sp>
        <p:nvSpPr>
          <p:cNvPr id="5" name="Footer Placeholder 4"/>
          <p:cNvSpPr>
            <a:spLocks noGrp="1"/>
          </p:cNvSpPr>
          <p:nvPr>
            <p:ph type="ftr" sz="quarter" idx="11"/>
          </p:nvPr>
        </p:nvSpPr>
        <p:spPr/>
        <p:txBody>
          <a:bodyPr/>
          <a:lstStyle>
            <a:extLst/>
          </a:lstStyle>
          <a:p>
            <a:r>
              <a:rPr lang="en-US" smtClean="0"/>
              <a:t>Nicole</a:t>
            </a:r>
            <a:endParaRPr lang="en-US"/>
          </a:p>
        </p:txBody>
      </p:sp>
      <p:sp>
        <p:nvSpPr>
          <p:cNvPr id="6" name="Slide Number Placeholder 5"/>
          <p:cNvSpPr>
            <a:spLocks noGrp="1"/>
          </p:cNvSpPr>
          <p:nvPr>
            <p:ph type="sldNum" sz="quarter" idx="12"/>
          </p:nvPr>
        </p:nvSpPr>
        <p:spPr/>
        <p:txBody>
          <a:bodyPr/>
          <a:lstStyle>
            <a:extLst/>
          </a:lstStyle>
          <a:p>
            <a:fld id="{21EFA419-F9D5-49E1-8265-0368F52D2A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996F4D-6241-4F05-B52A-216623C41FAE}" type="datetime1">
              <a:rPr lang="en-US" smtClean="0"/>
              <a:pPr/>
              <a:t>9/21/2015</a:t>
            </a:fld>
            <a:endParaRPr lang="en-US"/>
          </a:p>
        </p:txBody>
      </p:sp>
      <p:sp>
        <p:nvSpPr>
          <p:cNvPr id="5" name="Footer Placeholder 4"/>
          <p:cNvSpPr>
            <a:spLocks noGrp="1"/>
          </p:cNvSpPr>
          <p:nvPr>
            <p:ph type="ftr" sz="quarter" idx="11"/>
          </p:nvPr>
        </p:nvSpPr>
        <p:spPr/>
        <p:txBody>
          <a:bodyPr/>
          <a:lstStyle>
            <a:extLst/>
          </a:lstStyle>
          <a:p>
            <a:r>
              <a:rPr lang="en-US" smtClean="0"/>
              <a:t>Nicole</a:t>
            </a:r>
            <a:endParaRPr lang="en-US"/>
          </a:p>
        </p:txBody>
      </p:sp>
      <p:sp>
        <p:nvSpPr>
          <p:cNvPr id="6" name="Slide Number Placeholder 5"/>
          <p:cNvSpPr>
            <a:spLocks noGrp="1"/>
          </p:cNvSpPr>
          <p:nvPr>
            <p:ph type="sldNum" sz="quarter" idx="12"/>
          </p:nvPr>
        </p:nvSpPr>
        <p:spPr/>
        <p:txBody>
          <a:bodyPr/>
          <a:lstStyle>
            <a:extLst/>
          </a:lstStyle>
          <a:p>
            <a:fld id="{21EFA419-F9D5-49E1-8265-0368F52D2A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34F856-CF2A-493A-BC99-7B94E8AFD8E4}" type="datetime1">
              <a:rPr lang="en-US" smtClean="0"/>
              <a:pPr/>
              <a:t>9/21/2015</a:t>
            </a:fld>
            <a:endParaRPr lang="en-US"/>
          </a:p>
        </p:txBody>
      </p:sp>
      <p:sp>
        <p:nvSpPr>
          <p:cNvPr id="5" name="Footer Placeholder 4"/>
          <p:cNvSpPr>
            <a:spLocks noGrp="1"/>
          </p:cNvSpPr>
          <p:nvPr>
            <p:ph type="ftr" sz="quarter" idx="11"/>
          </p:nvPr>
        </p:nvSpPr>
        <p:spPr/>
        <p:txBody>
          <a:bodyPr/>
          <a:lstStyle>
            <a:extLst/>
          </a:lstStyle>
          <a:p>
            <a:r>
              <a:rPr lang="en-US" smtClean="0"/>
              <a:t>Nicole</a:t>
            </a:r>
            <a:endParaRPr lang="en-US"/>
          </a:p>
        </p:txBody>
      </p:sp>
      <p:sp>
        <p:nvSpPr>
          <p:cNvPr id="6" name="Slide Number Placeholder 5"/>
          <p:cNvSpPr>
            <a:spLocks noGrp="1"/>
          </p:cNvSpPr>
          <p:nvPr>
            <p:ph type="sldNum" sz="quarter" idx="12"/>
          </p:nvPr>
        </p:nvSpPr>
        <p:spPr/>
        <p:txBody>
          <a:bodyPr/>
          <a:lstStyle>
            <a:extLst/>
          </a:lstStyle>
          <a:p>
            <a:fld id="{21EFA419-F9D5-49E1-8265-0368F52D2A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4EA9D3-3D6E-401C-A721-3570FB706C21}" type="datetime1">
              <a:rPr lang="en-US" smtClean="0"/>
              <a:pPr/>
              <a:t>9/21/2015</a:t>
            </a:fld>
            <a:endParaRPr lang="en-US"/>
          </a:p>
        </p:txBody>
      </p:sp>
      <p:sp>
        <p:nvSpPr>
          <p:cNvPr id="6" name="Footer Placeholder 5"/>
          <p:cNvSpPr>
            <a:spLocks noGrp="1"/>
          </p:cNvSpPr>
          <p:nvPr>
            <p:ph type="ftr" sz="quarter" idx="11"/>
          </p:nvPr>
        </p:nvSpPr>
        <p:spPr/>
        <p:txBody>
          <a:bodyPr/>
          <a:lstStyle>
            <a:extLst/>
          </a:lstStyle>
          <a:p>
            <a:r>
              <a:rPr lang="en-US" smtClean="0"/>
              <a:t>Nicole</a:t>
            </a:r>
            <a:endParaRPr lang="en-US"/>
          </a:p>
        </p:txBody>
      </p:sp>
      <p:sp>
        <p:nvSpPr>
          <p:cNvPr id="7" name="Slide Number Placeholder 6"/>
          <p:cNvSpPr>
            <a:spLocks noGrp="1"/>
          </p:cNvSpPr>
          <p:nvPr>
            <p:ph type="sldNum" sz="quarter" idx="12"/>
          </p:nvPr>
        </p:nvSpPr>
        <p:spPr/>
        <p:txBody>
          <a:bodyPr/>
          <a:lstStyle>
            <a:extLst/>
          </a:lstStyle>
          <a:p>
            <a:fld id="{21EFA419-F9D5-49E1-8265-0368F52D2A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DD568B-7E49-43B6-9DA4-21348D6F7CCD}" type="datetime1">
              <a:rPr lang="en-US" smtClean="0"/>
              <a:pPr/>
              <a:t>9/21/2015</a:t>
            </a:fld>
            <a:endParaRPr lang="en-US"/>
          </a:p>
        </p:txBody>
      </p:sp>
      <p:sp>
        <p:nvSpPr>
          <p:cNvPr id="8" name="Footer Placeholder 7"/>
          <p:cNvSpPr>
            <a:spLocks noGrp="1"/>
          </p:cNvSpPr>
          <p:nvPr>
            <p:ph type="ftr" sz="quarter" idx="11"/>
          </p:nvPr>
        </p:nvSpPr>
        <p:spPr/>
        <p:txBody>
          <a:bodyPr/>
          <a:lstStyle>
            <a:extLst/>
          </a:lstStyle>
          <a:p>
            <a:r>
              <a:rPr lang="en-US" smtClean="0"/>
              <a:t>Nicole</a:t>
            </a:r>
            <a:endParaRPr lang="en-US"/>
          </a:p>
        </p:txBody>
      </p:sp>
      <p:sp>
        <p:nvSpPr>
          <p:cNvPr id="9" name="Slide Number Placeholder 8"/>
          <p:cNvSpPr>
            <a:spLocks noGrp="1"/>
          </p:cNvSpPr>
          <p:nvPr>
            <p:ph type="sldNum" sz="quarter" idx="12"/>
          </p:nvPr>
        </p:nvSpPr>
        <p:spPr/>
        <p:txBody>
          <a:bodyPr/>
          <a:lstStyle>
            <a:extLst/>
          </a:lstStyle>
          <a:p>
            <a:fld id="{21EFA419-F9D5-49E1-8265-0368F52D2A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CB08C52-C2A0-4014-BC35-ADB44F121936}" type="datetime1">
              <a:rPr lang="en-US" smtClean="0"/>
              <a:pPr/>
              <a:t>9/21/2015</a:t>
            </a:fld>
            <a:endParaRPr lang="en-US"/>
          </a:p>
        </p:txBody>
      </p:sp>
      <p:sp>
        <p:nvSpPr>
          <p:cNvPr id="4" name="Footer Placeholder 3"/>
          <p:cNvSpPr>
            <a:spLocks noGrp="1"/>
          </p:cNvSpPr>
          <p:nvPr>
            <p:ph type="ftr" sz="quarter" idx="11"/>
          </p:nvPr>
        </p:nvSpPr>
        <p:spPr/>
        <p:txBody>
          <a:bodyPr/>
          <a:lstStyle>
            <a:extLst/>
          </a:lstStyle>
          <a:p>
            <a:r>
              <a:rPr lang="en-US" smtClean="0"/>
              <a:t>Nicole</a:t>
            </a:r>
            <a:endParaRPr lang="en-US"/>
          </a:p>
        </p:txBody>
      </p:sp>
      <p:sp>
        <p:nvSpPr>
          <p:cNvPr id="5" name="Slide Number Placeholder 4"/>
          <p:cNvSpPr>
            <a:spLocks noGrp="1"/>
          </p:cNvSpPr>
          <p:nvPr>
            <p:ph type="sldNum" sz="quarter" idx="12"/>
          </p:nvPr>
        </p:nvSpPr>
        <p:spPr/>
        <p:txBody>
          <a:bodyPr/>
          <a:lstStyle>
            <a:extLst/>
          </a:lstStyle>
          <a:p>
            <a:fld id="{21EFA419-F9D5-49E1-8265-0368F52D2A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6BB6984-D0E6-47F8-B13F-E27E687FC8D7}" type="datetime1">
              <a:rPr lang="en-US" smtClean="0"/>
              <a:pPr/>
              <a:t>9/21/2015</a:t>
            </a:fld>
            <a:endParaRPr lang="en-US"/>
          </a:p>
        </p:txBody>
      </p:sp>
      <p:sp>
        <p:nvSpPr>
          <p:cNvPr id="3" name="Footer Placeholder 2"/>
          <p:cNvSpPr>
            <a:spLocks noGrp="1"/>
          </p:cNvSpPr>
          <p:nvPr>
            <p:ph type="ftr" sz="quarter" idx="11"/>
          </p:nvPr>
        </p:nvSpPr>
        <p:spPr/>
        <p:txBody>
          <a:bodyPr/>
          <a:lstStyle>
            <a:extLst/>
          </a:lstStyle>
          <a:p>
            <a:r>
              <a:rPr lang="en-US" smtClean="0"/>
              <a:t>Nicole</a:t>
            </a:r>
            <a:endParaRPr lang="en-US"/>
          </a:p>
        </p:txBody>
      </p:sp>
      <p:sp>
        <p:nvSpPr>
          <p:cNvPr id="4" name="Slide Number Placeholder 3"/>
          <p:cNvSpPr>
            <a:spLocks noGrp="1"/>
          </p:cNvSpPr>
          <p:nvPr>
            <p:ph type="sldNum" sz="quarter" idx="12"/>
          </p:nvPr>
        </p:nvSpPr>
        <p:spPr/>
        <p:txBody>
          <a:bodyPr/>
          <a:lstStyle>
            <a:extLst/>
          </a:lstStyle>
          <a:p>
            <a:fld id="{21EFA419-F9D5-49E1-8265-0368F52D2A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767CAB-C8C6-4027-B19E-5F1A7D4FA80F}" type="datetime1">
              <a:rPr lang="en-US" smtClean="0"/>
              <a:pPr/>
              <a:t>9/21/2015</a:t>
            </a:fld>
            <a:endParaRPr lang="en-US"/>
          </a:p>
        </p:txBody>
      </p:sp>
      <p:sp>
        <p:nvSpPr>
          <p:cNvPr id="6" name="Footer Placeholder 5"/>
          <p:cNvSpPr>
            <a:spLocks noGrp="1"/>
          </p:cNvSpPr>
          <p:nvPr>
            <p:ph type="ftr" sz="quarter" idx="11"/>
          </p:nvPr>
        </p:nvSpPr>
        <p:spPr/>
        <p:txBody>
          <a:bodyPr/>
          <a:lstStyle>
            <a:extLst/>
          </a:lstStyle>
          <a:p>
            <a:r>
              <a:rPr lang="en-US" smtClean="0"/>
              <a:t>Nicole</a:t>
            </a:r>
            <a:endParaRPr lang="en-US"/>
          </a:p>
        </p:txBody>
      </p:sp>
      <p:sp>
        <p:nvSpPr>
          <p:cNvPr id="7" name="Slide Number Placeholder 6"/>
          <p:cNvSpPr>
            <a:spLocks noGrp="1"/>
          </p:cNvSpPr>
          <p:nvPr>
            <p:ph type="sldNum" sz="quarter" idx="12"/>
          </p:nvPr>
        </p:nvSpPr>
        <p:spPr/>
        <p:txBody>
          <a:bodyPr/>
          <a:lstStyle>
            <a:extLst/>
          </a:lstStyle>
          <a:p>
            <a:fld id="{21EFA419-F9D5-49E1-8265-0368F52D2A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528248-4A61-4B59-89CD-45C7ABBE88A5}" type="datetime1">
              <a:rPr lang="en-US" smtClean="0"/>
              <a:pPr/>
              <a:t>9/21/2015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Nicole</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1EFA419-F9D5-49E1-8265-0368F52D2A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DD5E58-9129-48D8-8546-251FEFDE5FF1}" type="datetime1">
              <a:rPr lang="en-US" smtClean="0"/>
              <a:pPr/>
              <a:t>9/21/2015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Nicole</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EFA419-F9D5-49E1-8265-0368F52D2A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wakebvgov.com/parks/bluejay/defaul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
            <a:ext cx="7772400" cy="2133600"/>
          </a:xfrm>
        </p:spPr>
        <p:txBody>
          <a:bodyPr>
            <a:normAutofit fontScale="90000"/>
          </a:bodyPr>
          <a:lstStyle/>
          <a:p>
            <a:pPr algn="ctr"/>
            <a:r>
              <a:rPr lang="en-US" dirty="0" smtClean="0">
                <a:solidFill>
                  <a:schemeClr val="accent2"/>
                </a:solidFill>
                <a:latin typeface="Calibri" pitchFamily="34" charset="0"/>
              </a:rPr>
              <a:t>Blue Jay Point</a:t>
            </a:r>
            <a:br>
              <a:rPr lang="en-US" dirty="0" smtClean="0">
                <a:solidFill>
                  <a:schemeClr val="accent2"/>
                </a:solidFill>
                <a:latin typeface="Calibri" pitchFamily="34" charset="0"/>
              </a:rPr>
            </a:br>
            <a:r>
              <a:rPr lang="en-US" sz="2200" dirty="0" smtClean="0">
                <a:solidFill>
                  <a:schemeClr val="accent2"/>
                </a:solidFill>
                <a:latin typeface="Calibri" pitchFamily="34" charset="0"/>
              </a:rPr>
              <a:t>Overnight Field Trip</a:t>
            </a:r>
            <a:r>
              <a:rPr lang="en-US" sz="2200" dirty="0" smtClean="0"/>
              <a:t/>
            </a:r>
            <a:br>
              <a:rPr lang="en-US" sz="2200" dirty="0" smtClean="0"/>
            </a:br>
            <a:r>
              <a:rPr lang="en-US" sz="2200" dirty="0"/>
              <a:t/>
            </a:r>
            <a:br>
              <a:rPr lang="en-US" sz="2200" dirty="0"/>
            </a:br>
            <a:r>
              <a:rPr lang="en-US" sz="2200" dirty="0" smtClean="0">
                <a:hlinkClick r:id="rId4"/>
              </a:rPr>
              <a:t>http://www.wakebvgov.com/parks/bluejay/default.htm</a:t>
            </a:r>
            <a:r>
              <a:rPr lang="en-US" sz="2200" dirty="0" smtClean="0"/>
              <a:t/>
            </a:r>
            <a:br>
              <a:rPr lang="en-US" sz="2200" dirty="0" smtClean="0"/>
            </a:br>
            <a:endParaRPr lang="en-US" sz="2200" dirty="0"/>
          </a:p>
        </p:txBody>
      </p:sp>
      <p:sp>
        <p:nvSpPr>
          <p:cNvPr id="3" name="Subtitle 2"/>
          <p:cNvSpPr>
            <a:spLocks noGrp="1"/>
          </p:cNvSpPr>
          <p:nvPr>
            <p:ph type="subTitle" idx="1"/>
          </p:nvPr>
        </p:nvSpPr>
        <p:spPr>
          <a:xfrm>
            <a:off x="0" y="1905000"/>
            <a:ext cx="8991600" cy="1752600"/>
          </a:xfrm>
        </p:spPr>
        <p:txBody>
          <a:bodyPr>
            <a:normAutofit fontScale="92500" lnSpcReduction="20000"/>
          </a:bodyPr>
          <a:lstStyle/>
          <a:p>
            <a:pPr lvl="0" algn="ctr"/>
            <a:r>
              <a:rPr lang="en-US" sz="3000" dirty="0" smtClean="0"/>
              <a:t>Little </a:t>
            </a:r>
            <a:r>
              <a:rPr lang="en-US" sz="3000" dirty="0"/>
              <a:t>Monday, October 12-13</a:t>
            </a:r>
          </a:p>
          <a:p>
            <a:pPr lvl="0" algn="ctr"/>
            <a:r>
              <a:rPr lang="en-US" sz="3000" dirty="0" err="1"/>
              <a:t>Vicinus</a:t>
            </a:r>
            <a:r>
              <a:rPr lang="en-US" sz="3000" dirty="0"/>
              <a:t> Tuesday, October 13-14</a:t>
            </a:r>
          </a:p>
          <a:p>
            <a:pPr lvl="0" algn="ctr"/>
            <a:r>
              <a:rPr lang="en-US" sz="3000" dirty="0" err="1" smtClean="0"/>
              <a:t>Cardello</a:t>
            </a:r>
            <a:r>
              <a:rPr lang="en-US" sz="3000" dirty="0" smtClean="0"/>
              <a:t> </a:t>
            </a:r>
            <a:r>
              <a:rPr lang="en-US" sz="3000" dirty="0"/>
              <a:t>Monday, October 19-20</a:t>
            </a:r>
          </a:p>
          <a:p>
            <a:pPr lvl="0" algn="ctr"/>
            <a:r>
              <a:rPr lang="en-US" sz="3000" smtClean="0"/>
              <a:t>Page</a:t>
            </a:r>
            <a:r>
              <a:rPr lang="en-US" sz="3000" smtClean="0"/>
              <a:t> </a:t>
            </a:r>
            <a:r>
              <a:rPr lang="en-US" sz="3000" dirty="0"/>
              <a:t>Tuesday, October 20-21 </a:t>
            </a:r>
          </a:p>
          <a:p>
            <a:pPr algn="ctr"/>
            <a:endParaRPr lang="en-US" sz="3000" b="1" dirty="0" smtClean="0">
              <a:solidFill>
                <a:schemeClr val="accent2"/>
              </a:solidFill>
              <a:latin typeface="Calibri" pitchFamily="34" charset="0"/>
            </a:endParaRPr>
          </a:p>
        </p:txBody>
      </p:sp>
      <p:pic>
        <p:nvPicPr>
          <p:cNvPr id="4" name="Picture 2" descr="http://im1.shutterfly.com/media/47a3cf23b3127ccef4d121241c1000000030O00AZtnLlu1buGQPbz4S/cC/f%3D0/ls%3D00208757996320131102170417983.JPG/ps%3D50/r%3D0/rx%3D550/ry%3D400/"/>
          <p:cNvPicPr>
            <a:picLocks noChangeAspect="1" noChangeArrowheads="1"/>
          </p:cNvPicPr>
          <p:nvPr/>
        </p:nvPicPr>
        <p:blipFill>
          <a:blip r:embed="rId5" cstate="print"/>
          <a:srcRect/>
          <a:stretch>
            <a:fillRect/>
          </a:stretch>
        </p:blipFill>
        <p:spPr bwMode="auto">
          <a:xfrm>
            <a:off x="4533900" y="3505200"/>
            <a:ext cx="4610101" cy="3352800"/>
          </a:xfrm>
          <a:prstGeom prst="rect">
            <a:avLst/>
          </a:prstGeom>
          <a:noFill/>
        </p:spPr>
      </p:pic>
      <p:pic>
        <p:nvPicPr>
          <p:cNvPr id="19460" name="Picture 4" descr="http://im1.shutterfly.com/media/47a3cf23b3127ccef4d0bdc23cf400000030O00AZtnLlu1buGQPbz4S/cC/f%3D0/ls%3D00208757996320131102170629778.JPG/ps%3D50/r%3D0/rx%3D550/ry%3D400/"/>
          <p:cNvPicPr>
            <a:picLocks noChangeAspect="1" noChangeArrowheads="1"/>
          </p:cNvPicPr>
          <p:nvPr/>
        </p:nvPicPr>
        <p:blipFill>
          <a:blip r:embed="rId6" cstate="print"/>
          <a:srcRect/>
          <a:stretch>
            <a:fillRect/>
          </a:stretch>
        </p:blipFill>
        <p:spPr bwMode="auto">
          <a:xfrm>
            <a:off x="0" y="3505200"/>
            <a:ext cx="4610100" cy="3352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525963"/>
          </a:xfrm>
        </p:spPr>
        <p:txBody>
          <a:bodyPr/>
          <a:lstStyle/>
          <a:p>
            <a:r>
              <a:rPr lang="en-US" dirty="0" smtClean="0"/>
              <a:t>The Lodge is designed to accommodate school-aged children through adults, </a:t>
            </a:r>
          </a:p>
          <a:p>
            <a:pPr>
              <a:buNone/>
            </a:pPr>
            <a:r>
              <a:rPr lang="en-US" dirty="0" smtClean="0"/>
              <a:t>	</a:t>
            </a:r>
            <a:r>
              <a:rPr lang="en-US" dirty="0" smtClean="0">
                <a:solidFill>
                  <a:srgbClr val="00B0F0"/>
                </a:solidFill>
              </a:rPr>
              <a:t>Please make arrangements for younger siblings</a:t>
            </a:r>
            <a:r>
              <a:rPr lang="en-US" dirty="0" smtClean="0"/>
              <a:t>.</a:t>
            </a:r>
            <a:endParaRPr lang="en-US" b="1" dirty="0" smtClean="0"/>
          </a:p>
          <a:p>
            <a:r>
              <a:rPr lang="en-US" dirty="0" smtClean="0"/>
              <a:t>Safety precautions for small children are not in place.</a:t>
            </a:r>
          </a:p>
          <a:p>
            <a:r>
              <a:rPr lang="en-US" dirty="0" smtClean="0"/>
              <a:t>Pets are not allowed at the Lodge</a:t>
            </a:r>
            <a:endParaRPr lang="en-US" dirty="0"/>
          </a:p>
        </p:txBody>
      </p:sp>
      <p:sp>
        <p:nvSpPr>
          <p:cNvPr id="3" name="Title 2"/>
          <p:cNvSpPr>
            <a:spLocks noGrp="1"/>
          </p:cNvSpPr>
          <p:nvPr>
            <p:ph type="title"/>
          </p:nvPr>
        </p:nvSpPr>
        <p:spPr/>
        <p:txBody>
          <a:bodyPr/>
          <a:lstStyle/>
          <a:p>
            <a:r>
              <a:rPr lang="en-US" dirty="0" smtClean="0">
                <a:solidFill>
                  <a:schemeClr val="accent2"/>
                </a:solidFill>
              </a:rPr>
              <a:t>The Lodge </a:t>
            </a:r>
            <a:r>
              <a:rPr lang="en-US" dirty="0" err="1" smtClean="0">
                <a:solidFill>
                  <a:schemeClr val="accent2"/>
                </a:solidFill>
              </a:rPr>
              <a:t>Con’t</a:t>
            </a:r>
            <a:r>
              <a:rPr lang="en-US" dirty="0" smtClean="0">
                <a:solidFill>
                  <a:schemeClr val="accent2"/>
                </a:solidFill>
              </a:rPr>
              <a:t>.</a:t>
            </a:r>
            <a:endParaRPr lang="en-US" dirty="0">
              <a:solidFill>
                <a:schemeClr val="accent2"/>
              </a:solidFill>
            </a:endParaRPr>
          </a:p>
        </p:txBody>
      </p:sp>
      <p:pic>
        <p:nvPicPr>
          <p:cNvPr id="10241" name="Picture 1" descr="http://im1.shutterfly.com/media/47a2da28b3127cceff8749f8ffed00000040O00AZtnLlu1buGQPbz4S/cC/f%3D0/ps%3D50/r%3D0/rx%3D550/ry%3D400/"/>
          <p:cNvPicPr>
            <a:picLocks noChangeAspect="1" noChangeArrowheads="1"/>
          </p:cNvPicPr>
          <p:nvPr/>
        </p:nvPicPr>
        <p:blipFill>
          <a:blip r:embed="rId3" cstate="print"/>
          <a:srcRect/>
          <a:stretch>
            <a:fillRect/>
          </a:stretch>
        </p:blipFill>
        <p:spPr bwMode="auto">
          <a:xfrm>
            <a:off x="5734050" y="4114800"/>
            <a:ext cx="3409950" cy="2479964"/>
          </a:xfrm>
          <a:prstGeom prst="rect">
            <a:avLst/>
          </a:prstGeom>
          <a:noFill/>
        </p:spPr>
      </p:pic>
      <p:pic>
        <p:nvPicPr>
          <p:cNvPr id="9218" name="Picture 2" descr="http://im1.shutterfly.com/media/47a3cf23b3127ccef4d1076f1c4800000030O00AZtnLlu1buGQPbz4S/cC/f%3D0/ls%3D00208757996320131102165430973.JPG/ps%3D50/r%3D0/rx%3D550/ry%3D400/"/>
          <p:cNvPicPr>
            <a:picLocks noChangeAspect="1" noChangeArrowheads="1"/>
          </p:cNvPicPr>
          <p:nvPr/>
        </p:nvPicPr>
        <p:blipFill>
          <a:blip r:embed="rId4" cstate="print"/>
          <a:srcRect/>
          <a:stretch>
            <a:fillRect/>
          </a:stretch>
        </p:blipFill>
        <p:spPr bwMode="auto">
          <a:xfrm>
            <a:off x="2743200" y="4038600"/>
            <a:ext cx="3028950" cy="220287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5410200"/>
          </a:xfrm>
        </p:spPr>
        <p:txBody>
          <a:bodyPr>
            <a:normAutofit fontScale="32500" lnSpcReduction="20000"/>
          </a:bodyPr>
          <a:lstStyle/>
          <a:p>
            <a:pPr>
              <a:buNone/>
            </a:pPr>
            <a:r>
              <a:rPr lang="en-US" sz="5200" b="1" dirty="0" smtClean="0"/>
              <a:t>Required</a:t>
            </a:r>
          </a:p>
          <a:p>
            <a:r>
              <a:rPr lang="en-US" sz="5200" dirty="0" smtClean="0"/>
              <a:t>Warm </a:t>
            </a:r>
            <a:r>
              <a:rPr lang="en-US" sz="5200" dirty="0"/>
              <a:t>Clothes – layers for being outside and extras </a:t>
            </a:r>
            <a:endParaRPr lang="en-US" sz="5200" dirty="0" smtClean="0"/>
          </a:p>
          <a:p>
            <a:pPr>
              <a:buNone/>
            </a:pPr>
            <a:r>
              <a:rPr lang="en-US" sz="5200" dirty="0" smtClean="0"/>
              <a:t>	in </a:t>
            </a:r>
            <a:r>
              <a:rPr lang="en-US" sz="5200" dirty="0"/>
              <a:t>case of wet weather or an accident</a:t>
            </a:r>
          </a:p>
          <a:p>
            <a:r>
              <a:rPr lang="en-US" sz="5200" dirty="0"/>
              <a:t>Clothes for day 2 (including undergarments)</a:t>
            </a:r>
          </a:p>
          <a:p>
            <a:r>
              <a:rPr lang="en-US" sz="5200" dirty="0"/>
              <a:t>Pajamas</a:t>
            </a:r>
          </a:p>
          <a:p>
            <a:r>
              <a:rPr lang="en-US" sz="5200" dirty="0"/>
              <a:t>Close-toed shoes  (2 pairs)</a:t>
            </a:r>
          </a:p>
          <a:p>
            <a:r>
              <a:rPr lang="en-US" sz="5200" dirty="0"/>
              <a:t>Socks  (2 pairs)</a:t>
            </a:r>
          </a:p>
          <a:p>
            <a:r>
              <a:rPr lang="en-US" sz="5200" dirty="0"/>
              <a:t>Bed Linens (pillow, sheet, blanket or sleeping bag) – please wrap all sleeping materials together</a:t>
            </a:r>
          </a:p>
          <a:p>
            <a:r>
              <a:rPr lang="en-US" sz="5200" dirty="0"/>
              <a:t>Toiletries (towel w/plastic bag, toothbrush, deodorant, etc)</a:t>
            </a:r>
          </a:p>
          <a:p>
            <a:r>
              <a:rPr lang="en-US" sz="5200" dirty="0"/>
              <a:t>Lunch for day 1 packed in a paper bag</a:t>
            </a:r>
          </a:p>
          <a:p>
            <a:r>
              <a:rPr lang="en-US" sz="5200" dirty="0"/>
              <a:t>Reusable water bottle</a:t>
            </a:r>
          </a:p>
          <a:p>
            <a:pPr>
              <a:buNone/>
            </a:pPr>
            <a:r>
              <a:rPr lang="en-US" sz="5200" dirty="0"/>
              <a:t> </a:t>
            </a:r>
          </a:p>
          <a:p>
            <a:pPr>
              <a:buNone/>
            </a:pPr>
            <a:r>
              <a:rPr lang="en-US" sz="5200" b="1" u="sng" dirty="0"/>
              <a:t>Optional </a:t>
            </a:r>
            <a:r>
              <a:rPr lang="en-US" sz="5200" b="1" dirty="0"/>
              <a:t>(students will be responsible for all personal items)</a:t>
            </a:r>
            <a:endParaRPr lang="en-US" sz="5200" dirty="0"/>
          </a:p>
          <a:p>
            <a:r>
              <a:rPr lang="en-US" sz="5200" dirty="0"/>
              <a:t>Flashlight</a:t>
            </a:r>
          </a:p>
          <a:p>
            <a:r>
              <a:rPr lang="en-US" sz="5200" dirty="0"/>
              <a:t>Book, journal</a:t>
            </a:r>
          </a:p>
          <a:p>
            <a:r>
              <a:rPr lang="en-US" sz="5200" dirty="0"/>
              <a:t>Camera </a:t>
            </a:r>
          </a:p>
          <a:p>
            <a:r>
              <a:rPr lang="en-US" sz="5200" dirty="0"/>
              <a:t>Prescription Medication </a:t>
            </a:r>
            <a:r>
              <a:rPr lang="en-US" sz="5200" dirty="0" smtClean="0"/>
              <a:t>with Homeroom Teacher </a:t>
            </a:r>
          </a:p>
          <a:p>
            <a:pPr lvl="1">
              <a:buNone/>
            </a:pPr>
            <a:r>
              <a:rPr lang="en-US" sz="5200" dirty="0" smtClean="0"/>
              <a:t>	(if </a:t>
            </a:r>
            <a:r>
              <a:rPr lang="en-US" sz="5200" dirty="0"/>
              <a:t>medical forms have been complete prior to trip</a:t>
            </a:r>
            <a:r>
              <a:rPr lang="en-US" sz="4900" dirty="0" smtClean="0"/>
              <a:t>)</a:t>
            </a:r>
            <a:endParaRPr lang="en-US" sz="4900" dirty="0"/>
          </a:p>
          <a:p>
            <a:pPr>
              <a:buNone/>
            </a:pPr>
            <a:r>
              <a:rPr lang="en-US" dirty="0"/>
              <a:t> </a:t>
            </a:r>
          </a:p>
          <a:p>
            <a:endParaRPr lang="en-US" dirty="0"/>
          </a:p>
        </p:txBody>
      </p:sp>
      <p:sp>
        <p:nvSpPr>
          <p:cNvPr id="2" name="Title 1"/>
          <p:cNvSpPr>
            <a:spLocks noGrp="1"/>
          </p:cNvSpPr>
          <p:nvPr>
            <p:ph type="title"/>
          </p:nvPr>
        </p:nvSpPr>
        <p:spPr>
          <a:xfrm>
            <a:off x="381000" y="228600"/>
            <a:ext cx="8229600" cy="1143000"/>
          </a:xfrm>
        </p:spPr>
        <p:txBody>
          <a:bodyPr/>
          <a:lstStyle/>
          <a:p>
            <a:r>
              <a:rPr lang="en-US" dirty="0" smtClean="0">
                <a:solidFill>
                  <a:schemeClr val="accent2"/>
                </a:solidFill>
              </a:rPr>
              <a:t>What to bring</a:t>
            </a:r>
            <a:endParaRPr lang="en-US" dirty="0">
              <a:solidFill>
                <a:schemeClr val="accent2"/>
              </a:solidFill>
            </a:endParaRPr>
          </a:p>
        </p:txBody>
      </p:sp>
      <p:pic>
        <p:nvPicPr>
          <p:cNvPr id="9217" name="Picture 1" descr="http://im1.shutterfly.com/media/47a2da28b3127cceff872972ff5700000030O00AZtnLlu1buGQPbz4S/cC/f%3D0/ps%3D50/r%3D0/rx%3D550/ry%3D400/"/>
          <p:cNvPicPr>
            <a:picLocks noChangeAspect="1" noChangeArrowheads="1"/>
          </p:cNvPicPr>
          <p:nvPr/>
        </p:nvPicPr>
        <p:blipFill>
          <a:blip r:embed="rId3" cstate="print"/>
          <a:srcRect/>
          <a:stretch>
            <a:fillRect/>
          </a:stretch>
        </p:blipFill>
        <p:spPr bwMode="auto">
          <a:xfrm>
            <a:off x="6629400" y="4876800"/>
            <a:ext cx="2514599" cy="1828799"/>
          </a:xfrm>
          <a:prstGeom prst="rect">
            <a:avLst/>
          </a:prstGeom>
          <a:noFill/>
        </p:spPr>
      </p:pic>
      <p:sp>
        <p:nvSpPr>
          <p:cNvPr id="6" name="Explosion 1 5"/>
          <p:cNvSpPr/>
          <p:nvPr/>
        </p:nvSpPr>
        <p:spPr>
          <a:xfrm>
            <a:off x="5943600" y="152400"/>
            <a:ext cx="32004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29400" y="990600"/>
            <a:ext cx="1828800" cy="1092607"/>
          </a:xfrm>
          <a:prstGeom prst="rect">
            <a:avLst/>
          </a:prstGeom>
          <a:noFill/>
        </p:spPr>
        <p:txBody>
          <a:bodyPr wrap="square" rtlCol="0">
            <a:spAutoFit/>
          </a:bodyPr>
          <a:lstStyle/>
          <a:p>
            <a:pPr algn="ctr"/>
            <a:r>
              <a:rPr lang="en-US" sz="1300" dirty="0" smtClean="0">
                <a:solidFill>
                  <a:schemeClr val="bg1"/>
                </a:solidFill>
              </a:rPr>
              <a:t>Try and only bring 2 bags- students are responsible for carrying their belongings!</a:t>
            </a:r>
            <a:endParaRPr lang="en-US" sz="13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382000" cy="4525963"/>
          </a:xfrm>
        </p:spPr>
        <p:txBody>
          <a:bodyPr/>
          <a:lstStyle/>
          <a:p>
            <a:r>
              <a:rPr lang="en-US" dirty="0" smtClean="0"/>
              <a:t>Valuables  (including money)</a:t>
            </a:r>
          </a:p>
          <a:p>
            <a:r>
              <a:rPr lang="en-US" dirty="0" smtClean="0"/>
              <a:t>Electronic devises </a:t>
            </a:r>
          </a:p>
          <a:p>
            <a:pPr>
              <a:buNone/>
            </a:pPr>
            <a:r>
              <a:rPr lang="en-US" dirty="0" smtClean="0"/>
              <a:t>	(</a:t>
            </a:r>
            <a:r>
              <a:rPr lang="en-US" u="sng" dirty="0" smtClean="0"/>
              <a:t>cell phones</a:t>
            </a:r>
            <a:r>
              <a:rPr lang="en-US" dirty="0" smtClean="0"/>
              <a:t>, mp3 players, hand-held games)</a:t>
            </a:r>
          </a:p>
          <a:p>
            <a:r>
              <a:rPr lang="en-US" dirty="0" smtClean="0"/>
              <a:t>Candy, gum, soda</a:t>
            </a:r>
          </a:p>
          <a:p>
            <a:r>
              <a:rPr lang="en-US" dirty="0" smtClean="0"/>
              <a:t>Lunch boxes (all lunches need to be bagged)</a:t>
            </a:r>
            <a:endParaRPr lang="en-US" dirty="0"/>
          </a:p>
        </p:txBody>
      </p:sp>
      <p:sp>
        <p:nvSpPr>
          <p:cNvPr id="3" name="Title 2"/>
          <p:cNvSpPr>
            <a:spLocks noGrp="1"/>
          </p:cNvSpPr>
          <p:nvPr>
            <p:ph type="title"/>
          </p:nvPr>
        </p:nvSpPr>
        <p:spPr/>
        <p:txBody>
          <a:bodyPr/>
          <a:lstStyle/>
          <a:p>
            <a:r>
              <a:rPr lang="en-US" dirty="0" smtClean="0">
                <a:solidFill>
                  <a:schemeClr val="accent2"/>
                </a:solidFill>
              </a:rPr>
              <a:t>(and not bring)…</a:t>
            </a:r>
            <a:endParaRPr lang="en-US" dirty="0">
              <a:solidFill>
                <a:schemeClr val="accent2"/>
              </a:solidFill>
            </a:endParaRPr>
          </a:p>
        </p:txBody>
      </p:sp>
      <p:pic>
        <p:nvPicPr>
          <p:cNvPr id="7170" name="Picture 2" descr="http://im1.shutterfly.com/media/47a3cf23b3127ccef4d1d453ddb500000030O00AZtnLlu1buGQPbz4S/cC/f%3D0/ls%3D00208757996320131102170820382.JPG/ps%3D50/r%3D0/rx%3D550/ry%3D400/"/>
          <p:cNvPicPr>
            <a:picLocks noChangeAspect="1" noChangeArrowheads="1"/>
          </p:cNvPicPr>
          <p:nvPr/>
        </p:nvPicPr>
        <p:blipFill>
          <a:blip r:embed="rId3" cstate="print"/>
          <a:srcRect/>
          <a:stretch>
            <a:fillRect/>
          </a:stretch>
        </p:blipFill>
        <p:spPr bwMode="auto">
          <a:xfrm>
            <a:off x="5181600" y="4267200"/>
            <a:ext cx="3562350" cy="2590799"/>
          </a:xfrm>
          <a:prstGeom prst="rect">
            <a:avLst/>
          </a:prstGeom>
          <a:noFill/>
        </p:spPr>
      </p:pic>
      <p:sp>
        <p:nvSpPr>
          <p:cNvPr id="7" name="Explosion 1 6"/>
          <p:cNvSpPr/>
          <p:nvPr/>
        </p:nvSpPr>
        <p:spPr>
          <a:xfrm>
            <a:off x="5943600" y="152400"/>
            <a:ext cx="32004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9400" y="990600"/>
            <a:ext cx="1828800" cy="1092607"/>
          </a:xfrm>
          <a:prstGeom prst="rect">
            <a:avLst/>
          </a:prstGeom>
          <a:noFill/>
        </p:spPr>
        <p:txBody>
          <a:bodyPr wrap="square" rtlCol="0">
            <a:spAutoFit/>
          </a:bodyPr>
          <a:lstStyle/>
          <a:p>
            <a:pPr algn="ctr"/>
            <a:r>
              <a:rPr lang="en-US" sz="1300" dirty="0" smtClean="0">
                <a:solidFill>
                  <a:schemeClr val="bg1"/>
                </a:solidFill>
              </a:rPr>
              <a:t>If any of these items are brought, they will be locked up for the duration of the trip!</a:t>
            </a:r>
            <a:endParaRPr lang="en-US" sz="13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All groups will be required to carry out clean-up activities prior to vacating the premises.</a:t>
            </a:r>
          </a:p>
          <a:p>
            <a:pPr>
              <a:buNone/>
            </a:pPr>
            <a:r>
              <a:rPr lang="en-US" dirty="0" smtClean="0"/>
              <a:t>These will include: </a:t>
            </a:r>
          </a:p>
          <a:p>
            <a:r>
              <a:rPr lang="en-US" b="1" dirty="0" smtClean="0"/>
              <a:t>Stacking</a:t>
            </a:r>
            <a:r>
              <a:rPr lang="en-US" dirty="0" smtClean="0"/>
              <a:t> tables and chairs in the Great Room. </a:t>
            </a:r>
          </a:p>
          <a:p>
            <a:r>
              <a:rPr lang="en-US" b="1" dirty="0" smtClean="0"/>
              <a:t>Sweeping</a:t>
            </a:r>
            <a:r>
              <a:rPr lang="en-US" dirty="0" smtClean="0"/>
              <a:t> entire building, including porch/deck areas (we will mop after you leave). </a:t>
            </a:r>
          </a:p>
          <a:p>
            <a:r>
              <a:rPr lang="en-US" b="1" dirty="0" smtClean="0"/>
              <a:t>Cleaning counters</a:t>
            </a:r>
            <a:r>
              <a:rPr lang="en-US" dirty="0" smtClean="0"/>
              <a:t> in kitchen, bath and bunk areas. </a:t>
            </a:r>
          </a:p>
          <a:p>
            <a:r>
              <a:rPr lang="en-US" b="1" dirty="0" smtClean="0"/>
              <a:t>Loading and running dishwasher</a:t>
            </a:r>
            <a:r>
              <a:rPr lang="en-US" dirty="0" smtClean="0"/>
              <a:t> (unloading is preferred, but optional). </a:t>
            </a:r>
          </a:p>
          <a:p>
            <a:r>
              <a:rPr lang="en-US" b="1" dirty="0" smtClean="0"/>
              <a:t>Cleaning</a:t>
            </a:r>
            <a:r>
              <a:rPr lang="en-US" dirty="0" smtClean="0"/>
              <a:t> and putting away pots &amp; pans, etc. </a:t>
            </a:r>
          </a:p>
          <a:p>
            <a:r>
              <a:rPr lang="en-US" b="1" dirty="0" smtClean="0"/>
              <a:t>Removing</a:t>
            </a:r>
            <a:r>
              <a:rPr lang="en-US" dirty="0" smtClean="0"/>
              <a:t> all belongings, including food from the refrigerator. </a:t>
            </a:r>
          </a:p>
          <a:p>
            <a:r>
              <a:rPr lang="en-US" b="1" dirty="0" smtClean="0"/>
              <a:t>Pulling all trash</a:t>
            </a:r>
            <a:r>
              <a:rPr lang="en-US" dirty="0" smtClean="0"/>
              <a:t> (bunk room, great room, kitchen, baths) and putting it on the back porch.</a:t>
            </a:r>
          </a:p>
          <a:p>
            <a:endParaRPr lang="en-US" dirty="0"/>
          </a:p>
        </p:txBody>
      </p:sp>
      <p:sp>
        <p:nvSpPr>
          <p:cNvPr id="4" name="Title 3"/>
          <p:cNvSpPr>
            <a:spLocks noGrp="1"/>
          </p:cNvSpPr>
          <p:nvPr>
            <p:ph type="title"/>
          </p:nvPr>
        </p:nvSpPr>
        <p:spPr/>
        <p:txBody>
          <a:bodyPr/>
          <a:lstStyle/>
          <a:p>
            <a:r>
              <a:rPr lang="en-US" dirty="0" smtClean="0"/>
              <a:t>Cleaning Up</a:t>
            </a:r>
            <a:endParaRPr lang="en-US" dirty="0"/>
          </a:p>
        </p:txBody>
      </p:sp>
      <p:pic>
        <p:nvPicPr>
          <p:cNvPr id="3077" name="Picture 5" descr="C:\Documents and Settings\Administrator\Local Settings\Temporary Internet Files\Content.IE5\3U03EPSC\MC900251753[1].wmf"/>
          <p:cNvPicPr>
            <a:picLocks noChangeAspect="1" noChangeArrowheads="1"/>
          </p:cNvPicPr>
          <p:nvPr/>
        </p:nvPicPr>
        <p:blipFill>
          <a:blip r:embed="rId3" cstate="print"/>
          <a:srcRect/>
          <a:stretch>
            <a:fillRect/>
          </a:stretch>
        </p:blipFill>
        <p:spPr bwMode="auto">
          <a:xfrm>
            <a:off x="7332574" y="152400"/>
            <a:ext cx="1811426" cy="1537106"/>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839200" cy="4525963"/>
          </a:xfrm>
        </p:spPr>
        <p:txBody>
          <a:bodyPr>
            <a:noAutofit/>
          </a:bodyPr>
          <a:lstStyle/>
          <a:p>
            <a:r>
              <a:rPr lang="en-US" sz="2000" dirty="0" smtClean="0"/>
              <a:t>The park closes at sunset. Exact times can be acquired by calling Blue Jay Point. Teachers will be provided with keys to the front gate and Lodge, and a member of Blue Jay Point’s staff will be “on-call” during your stay. </a:t>
            </a:r>
          </a:p>
          <a:p>
            <a:r>
              <a:rPr lang="en-US" sz="2000" dirty="0" smtClean="0"/>
              <a:t>Teachers will be responsible for the gates and members of your group entering and leaving the park after closing. </a:t>
            </a:r>
            <a:r>
              <a:rPr lang="en-US" sz="2000" i="1" dirty="0" smtClean="0"/>
              <a:t>Please plan accordingly</a:t>
            </a:r>
            <a:r>
              <a:rPr lang="en-US" sz="2000" dirty="0" smtClean="0"/>
              <a:t>. </a:t>
            </a:r>
          </a:p>
          <a:p>
            <a:r>
              <a:rPr lang="en-US" sz="2000" dirty="0" smtClean="0"/>
              <a:t>Evening use of the park is limited to the Lodge area, unless proper scouting has been done in advance during daylight hours to check for hazards (park maps are available).  DO NOT PARK ON THE STREET!</a:t>
            </a:r>
          </a:p>
          <a:p>
            <a:endParaRPr lang="en-US" sz="2000" dirty="0"/>
          </a:p>
          <a:p>
            <a:pPr>
              <a:buNone/>
            </a:pPr>
            <a:r>
              <a:rPr lang="en-US" sz="2000" dirty="0" smtClean="0"/>
              <a:t>Park is open Monday–Sunday, 8 a.m.–sunset</a:t>
            </a:r>
          </a:p>
          <a:p>
            <a:pPr>
              <a:buNone/>
            </a:pPr>
            <a:r>
              <a:rPr lang="en-US" sz="2000" b="1" dirty="0" smtClean="0">
                <a:solidFill>
                  <a:schemeClr val="accent2"/>
                </a:solidFill>
              </a:rPr>
              <a:t>Feel free to go with your child ahead of time </a:t>
            </a:r>
          </a:p>
          <a:p>
            <a:pPr>
              <a:buNone/>
            </a:pPr>
            <a:r>
              <a:rPr lang="en-US" sz="2000" b="1" dirty="0" smtClean="0">
                <a:solidFill>
                  <a:schemeClr val="accent2"/>
                </a:solidFill>
              </a:rPr>
              <a:t>to the park to explore!</a:t>
            </a:r>
            <a:r>
              <a:rPr lang="en-US" sz="2000" dirty="0" smtClean="0"/>
              <a:t/>
            </a:r>
            <a:br>
              <a:rPr lang="en-US" sz="2000" dirty="0" smtClean="0"/>
            </a:br>
            <a:endParaRPr lang="en-US" sz="2000" dirty="0"/>
          </a:p>
        </p:txBody>
      </p:sp>
      <p:sp>
        <p:nvSpPr>
          <p:cNvPr id="2" name="Title 1"/>
          <p:cNvSpPr>
            <a:spLocks noGrp="1"/>
          </p:cNvSpPr>
          <p:nvPr>
            <p:ph type="title"/>
          </p:nvPr>
        </p:nvSpPr>
        <p:spPr>
          <a:xfrm>
            <a:off x="381000" y="0"/>
            <a:ext cx="8229600" cy="1143000"/>
          </a:xfrm>
        </p:spPr>
        <p:txBody>
          <a:bodyPr/>
          <a:lstStyle/>
          <a:p>
            <a:r>
              <a:rPr lang="en-US" dirty="0" smtClean="0"/>
              <a:t>The Gate</a:t>
            </a:r>
            <a:endParaRPr lang="en-US" dirty="0"/>
          </a:p>
        </p:txBody>
      </p:sp>
      <p:pic>
        <p:nvPicPr>
          <p:cNvPr id="4098" name="Picture 2" descr="C:\Documents and Settings\Administrator\Local Settings\Temporary Internet Files\Content.IE5\WIS2MSE6\MC900441870[1].wmf"/>
          <p:cNvPicPr>
            <a:picLocks noChangeAspect="1" noChangeArrowheads="1"/>
          </p:cNvPicPr>
          <p:nvPr/>
        </p:nvPicPr>
        <p:blipFill>
          <a:blip r:embed="rId3" cstate="print"/>
          <a:srcRect/>
          <a:stretch>
            <a:fillRect/>
          </a:stretch>
        </p:blipFill>
        <p:spPr bwMode="auto">
          <a:xfrm>
            <a:off x="7162800" y="4800600"/>
            <a:ext cx="1828800" cy="1828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4525963"/>
          </a:xfrm>
        </p:spPr>
        <p:txBody>
          <a:bodyPr/>
          <a:lstStyle/>
          <a:p>
            <a:pPr algn="ctr">
              <a:buNone/>
            </a:pPr>
            <a:r>
              <a:rPr lang="en-US" dirty="0"/>
              <a:t>3200 Pleasant Union Church Road, Raleigh, NC </a:t>
            </a:r>
            <a:endParaRPr lang="en-US" dirty="0" smtClean="0"/>
          </a:p>
          <a:p>
            <a:pPr algn="ctr">
              <a:buNone/>
            </a:pPr>
            <a:endParaRPr lang="en-US" dirty="0"/>
          </a:p>
          <a:p>
            <a:pPr algn="ctr">
              <a:buNone/>
            </a:pPr>
            <a:r>
              <a:rPr lang="en-US" sz="2400" dirty="0" smtClean="0"/>
              <a:t>Education Center (919</a:t>
            </a:r>
            <a:r>
              <a:rPr lang="en-US" sz="2400" dirty="0"/>
              <a:t>) 870-4330 ‎ </a:t>
            </a:r>
            <a:r>
              <a:rPr lang="en-US" sz="2400" dirty="0" smtClean="0"/>
              <a:t>(8:00am- 5:00pm)</a:t>
            </a:r>
          </a:p>
          <a:p>
            <a:pPr algn="ctr">
              <a:buNone/>
            </a:pPr>
            <a:r>
              <a:rPr lang="en-US" dirty="0" smtClean="0"/>
              <a:t>E-Mail: bluejaypoint@wakegov.com</a:t>
            </a:r>
            <a:endParaRPr lang="en-US" dirty="0"/>
          </a:p>
          <a:p>
            <a:pPr algn="ctr">
              <a:buNone/>
            </a:pPr>
            <a:r>
              <a:rPr lang="en-US" dirty="0" smtClean="0"/>
              <a:t>	</a:t>
            </a:r>
            <a:r>
              <a:rPr lang="en-US" dirty="0" smtClean="0">
                <a:solidFill>
                  <a:srgbClr val="0070C0"/>
                </a:solidFill>
              </a:rPr>
              <a:t>Emergency Contact (919) 870-4325 (after 5:00pm)</a:t>
            </a:r>
            <a:endParaRPr lang="en-US" dirty="0">
              <a:solidFill>
                <a:srgbClr val="0070C0"/>
              </a:solidFill>
            </a:endParaRPr>
          </a:p>
        </p:txBody>
      </p:sp>
      <p:sp>
        <p:nvSpPr>
          <p:cNvPr id="2" name="Title 1"/>
          <p:cNvSpPr>
            <a:spLocks noGrp="1"/>
          </p:cNvSpPr>
          <p:nvPr>
            <p:ph type="title"/>
          </p:nvPr>
        </p:nvSpPr>
        <p:spPr/>
        <p:txBody>
          <a:bodyPr/>
          <a:lstStyle/>
          <a:p>
            <a:r>
              <a:rPr lang="en-US" dirty="0" smtClean="0">
                <a:solidFill>
                  <a:schemeClr val="accent2"/>
                </a:solidFill>
              </a:rPr>
              <a:t>Contact Information</a:t>
            </a:r>
            <a:endParaRPr lang="en-US" dirty="0">
              <a:solidFill>
                <a:schemeClr val="accent2"/>
              </a:solidFill>
            </a:endParaRPr>
          </a:p>
        </p:txBody>
      </p:sp>
      <p:pic>
        <p:nvPicPr>
          <p:cNvPr id="6145" name="Picture 1" descr="http://im1.shutterfly.com/media/47a2da28b3127cceff8642fa1e0e00000040O00AZtnLlu1buGQPbz4S/cC/f%3D0/ps%3D50/r%3D0/rx%3D550/ry%3D400/"/>
          <p:cNvPicPr>
            <a:picLocks noChangeAspect="1" noChangeArrowheads="1"/>
          </p:cNvPicPr>
          <p:nvPr/>
        </p:nvPicPr>
        <p:blipFill>
          <a:blip r:embed="rId3" cstate="print"/>
          <a:srcRect/>
          <a:stretch>
            <a:fillRect/>
          </a:stretch>
        </p:blipFill>
        <p:spPr bwMode="auto">
          <a:xfrm>
            <a:off x="4876800" y="3886200"/>
            <a:ext cx="3733800" cy="271549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169091"/>
          </a:xfrm>
        </p:spPr>
        <p:txBody>
          <a:bodyPr>
            <a:normAutofit fontScale="92500" lnSpcReduction="10000"/>
          </a:bodyPr>
          <a:lstStyle/>
          <a:p>
            <a:pPr>
              <a:buNone/>
            </a:pPr>
            <a:r>
              <a:rPr lang="en-US" b="1" dirty="0" smtClean="0"/>
              <a:t>Before BJP:</a:t>
            </a:r>
          </a:p>
          <a:p>
            <a:r>
              <a:rPr lang="en-US" dirty="0" smtClean="0"/>
              <a:t>Shop for class groceries and deliver to BJP after 1:00pm</a:t>
            </a:r>
          </a:p>
          <a:p>
            <a:r>
              <a:rPr lang="en-US" dirty="0" smtClean="0"/>
              <a:t>Prepare dinner meat in advance</a:t>
            </a:r>
          </a:p>
          <a:p>
            <a:pPr>
              <a:buNone/>
            </a:pPr>
            <a:endParaRPr lang="en-US" b="1" dirty="0" smtClean="0"/>
          </a:p>
          <a:p>
            <a:pPr>
              <a:buNone/>
            </a:pPr>
            <a:r>
              <a:rPr lang="en-US" b="1" dirty="0" smtClean="0"/>
              <a:t>Suggested: 1 chaperone to every 5 students</a:t>
            </a:r>
            <a:endParaRPr lang="en-US" dirty="0"/>
          </a:p>
          <a:p>
            <a:r>
              <a:rPr lang="en-US" dirty="0" smtClean="0"/>
              <a:t>Day One chaperones </a:t>
            </a:r>
          </a:p>
          <a:p>
            <a:r>
              <a:rPr lang="en-US" dirty="0" smtClean="0"/>
              <a:t>Dinner Prep and Serving</a:t>
            </a:r>
          </a:p>
          <a:p>
            <a:r>
              <a:rPr lang="en-US" dirty="0" smtClean="0"/>
              <a:t>Male and Female Overnight Chaperones</a:t>
            </a:r>
          </a:p>
          <a:p>
            <a:pPr>
              <a:buNone/>
            </a:pPr>
            <a:r>
              <a:rPr lang="en-US" dirty="0" smtClean="0"/>
              <a:t>	(limited due to lack of accommodations)</a:t>
            </a:r>
          </a:p>
          <a:p>
            <a:r>
              <a:rPr lang="en-US" dirty="0" smtClean="0"/>
              <a:t>Day Two chaperones </a:t>
            </a:r>
          </a:p>
          <a:p>
            <a:r>
              <a:rPr lang="en-US" dirty="0" smtClean="0"/>
              <a:t>Breakfast Prep and Serving</a:t>
            </a:r>
          </a:p>
          <a:p>
            <a:r>
              <a:rPr lang="en-US" dirty="0" smtClean="0"/>
              <a:t>Clean Up </a:t>
            </a:r>
          </a:p>
          <a:p>
            <a:endParaRPr lang="en-US" dirty="0" smtClean="0"/>
          </a:p>
          <a:p>
            <a:pPr>
              <a:buNone/>
            </a:pPr>
            <a:endParaRPr lang="en-US" dirty="0"/>
          </a:p>
        </p:txBody>
      </p:sp>
      <p:sp>
        <p:nvSpPr>
          <p:cNvPr id="2" name="Title 1"/>
          <p:cNvSpPr>
            <a:spLocks noGrp="1"/>
          </p:cNvSpPr>
          <p:nvPr>
            <p:ph type="title"/>
          </p:nvPr>
        </p:nvSpPr>
        <p:spPr/>
        <p:txBody>
          <a:bodyPr>
            <a:normAutofit fontScale="90000"/>
          </a:bodyPr>
          <a:lstStyle/>
          <a:p>
            <a:r>
              <a:rPr lang="en-US" dirty="0" smtClean="0">
                <a:solidFill>
                  <a:schemeClr val="accent2"/>
                </a:solidFill>
              </a:rPr>
              <a:t>Volunteers – We NEED Your Help!	</a:t>
            </a:r>
            <a:endParaRPr lang="en-US" dirty="0">
              <a:solidFill>
                <a:schemeClr val="accent2"/>
              </a:solidFill>
            </a:endParaRPr>
          </a:p>
        </p:txBody>
      </p:sp>
      <p:pic>
        <p:nvPicPr>
          <p:cNvPr id="2050" name="Picture 2" descr="C:\Documents and Settings\Administrator\Local Settings\Temporary Internet Files\Content.IE5\3U03EPSC\MC900351188[1].wmf"/>
          <p:cNvPicPr>
            <a:picLocks noChangeAspect="1" noChangeArrowheads="1"/>
          </p:cNvPicPr>
          <p:nvPr/>
        </p:nvPicPr>
        <p:blipFill>
          <a:blip r:embed="rId3" cstate="print"/>
          <a:srcRect/>
          <a:stretch>
            <a:fillRect/>
          </a:stretch>
        </p:blipFill>
        <p:spPr bwMode="auto">
          <a:xfrm>
            <a:off x="6400800" y="3971179"/>
            <a:ext cx="2590800" cy="2886821"/>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algn="ctr">
              <a:buNone/>
            </a:pPr>
            <a:r>
              <a:rPr lang="en-US" sz="6000" b="1" dirty="0" smtClean="0">
                <a:solidFill>
                  <a:schemeClr val="accent2"/>
                </a:solidFill>
              </a:rPr>
              <a:t>Questions?</a:t>
            </a:r>
          </a:p>
          <a:p>
            <a:pPr algn="ctr">
              <a:buNone/>
            </a:pPr>
            <a:endParaRPr lang="en-US" sz="6000" b="1" dirty="0" smtClean="0"/>
          </a:p>
          <a:p>
            <a:pPr algn="ctr">
              <a:buNone/>
            </a:pPr>
            <a:endParaRPr lang="en-US" sz="6000" b="1" dirty="0" smtClean="0"/>
          </a:p>
          <a:p>
            <a:pPr algn="ctr">
              <a:buNone/>
            </a:pPr>
            <a:endParaRPr lang="en-US" sz="3900" b="1" dirty="0" smtClean="0"/>
          </a:p>
          <a:p>
            <a:pPr algn="ctr">
              <a:buNone/>
            </a:pPr>
            <a:endParaRPr lang="en-US" sz="3900" b="1" dirty="0" smtClean="0"/>
          </a:p>
          <a:p>
            <a:pPr algn="ctr">
              <a:buNone/>
            </a:pPr>
            <a:endParaRPr lang="en-US" sz="3900" b="1" dirty="0" smtClean="0"/>
          </a:p>
          <a:p>
            <a:pPr algn="ctr">
              <a:buNone/>
            </a:pPr>
            <a:endParaRPr lang="en-US" sz="3900" b="1" dirty="0" smtClean="0"/>
          </a:p>
        </p:txBody>
      </p:sp>
      <p:pic>
        <p:nvPicPr>
          <p:cNvPr id="1026" name="Picture 2" descr="C:\Documents and Settings\Administrator\Local Settings\Temporary Internet Files\Content.IE5\UYKJVMK3\MC900441902[1].wmf"/>
          <p:cNvPicPr>
            <a:picLocks noChangeAspect="1" noChangeArrowheads="1"/>
          </p:cNvPicPr>
          <p:nvPr/>
        </p:nvPicPr>
        <p:blipFill>
          <a:blip r:embed="rId3" cstate="print"/>
          <a:srcRect/>
          <a:stretch>
            <a:fillRect/>
          </a:stretch>
        </p:blipFill>
        <p:spPr bwMode="auto">
          <a:xfrm>
            <a:off x="3581400" y="1828800"/>
            <a:ext cx="2436813" cy="2879407"/>
          </a:xfrm>
          <a:prstGeom prst="rect">
            <a:avLst/>
          </a:prstGeom>
          <a:noFill/>
        </p:spPr>
      </p:pic>
      <p:sp>
        <p:nvSpPr>
          <p:cNvPr id="4" name="Footer Placeholder 3"/>
          <p:cNvSpPr>
            <a:spLocks noGrp="1"/>
          </p:cNvSpPr>
          <p:nvPr>
            <p:ph type="ftr" sz="quarter" idx="11"/>
          </p:nvPr>
        </p:nvSpPr>
        <p:spPr/>
        <p:txBody>
          <a:bodyPr/>
          <a:lstStyle/>
          <a:p>
            <a:r>
              <a:rPr lang="en-US" smtClean="0"/>
              <a:t>All</a:t>
            </a: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28600"/>
            <a:ext cx="7620000" cy="584775"/>
          </a:xfrm>
          <a:prstGeom prst="rect">
            <a:avLst/>
          </a:prstGeom>
          <a:noFill/>
        </p:spPr>
        <p:txBody>
          <a:bodyPr wrap="square" rtlCol="0">
            <a:spAutoFit/>
          </a:bodyPr>
          <a:lstStyle/>
          <a:p>
            <a:r>
              <a:rPr lang="en-US" sz="3200" dirty="0" smtClean="0">
                <a:solidFill>
                  <a:schemeClr val="accent2"/>
                </a:solidFill>
                <a:latin typeface="+mj-lt"/>
              </a:rPr>
              <a:t>Where Is Blue Jay Point County Park?</a:t>
            </a:r>
            <a:endParaRPr lang="en-US" sz="3200" dirty="0">
              <a:solidFill>
                <a:schemeClr val="accent2"/>
              </a:solidFill>
              <a:latin typeface="+mj-lt"/>
            </a:endParaRPr>
          </a:p>
        </p:txBody>
      </p:sp>
      <p:sp>
        <p:nvSpPr>
          <p:cNvPr id="9" name="Rectangle 8"/>
          <p:cNvSpPr/>
          <p:nvPr/>
        </p:nvSpPr>
        <p:spPr>
          <a:xfrm>
            <a:off x="0" y="838200"/>
            <a:ext cx="4572000" cy="3754874"/>
          </a:xfrm>
          <a:prstGeom prst="rect">
            <a:avLst/>
          </a:prstGeom>
        </p:spPr>
        <p:txBody>
          <a:bodyPr wrap="square">
            <a:spAutoFit/>
          </a:bodyPr>
          <a:lstStyle/>
          <a:p>
            <a:pPr>
              <a:buFont typeface="Arial" pitchFamily="34" charset="0"/>
              <a:buChar char="•"/>
            </a:pPr>
            <a:r>
              <a:rPr lang="en-US" sz="1400" dirty="0" smtClean="0"/>
              <a:t>Take Hwy. I-440 Outer or I-540 West.</a:t>
            </a:r>
          </a:p>
          <a:p>
            <a:pPr>
              <a:buFont typeface="Arial" pitchFamily="34" charset="0"/>
              <a:buChar char="•"/>
            </a:pPr>
            <a:r>
              <a:rPr lang="en-US" sz="1400" dirty="0" smtClean="0"/>
              <a:t>Exit onto Six Forks Rd., heading NORTH, out of Raleigh</a:t>
            </a:r>
          </a:p>
          <a:p>
            <a:pPr>
              <a:buFont typeface="Arial" pitchFamily="34" charset="0"/>
              <a:buChar char="•"/>
            </a:pPr>
            <a:r>
              <a:rPr lang="en-US" sz="1400" dirty="0" smtClean="0"/>
              <a:t>Continue on Six Forks Rd., approx. 2.5 mi. after I-540.</a:t>
            </a:r>
          </a:p>
          <a:p>
            <a:pPr>
              <a:buFont typeface="Arial" pitchFamily="34" charset="0"/>
              <a:buChar char="•"/>
            </a:pPr>
            <a:r>
              <a:rPr lang="en-US" sz="1400" dirty="0" smtClean="0"/>
              <a:t>Now there should be a sign for Hwy-98 and a Marathon gas station on the right and the Bay Leaf Volunteer Fire Station and water tower on the left. At this point, take a physical LEFT turn onto Six Forks Rd. (from Six Forks Rd.). If you had continued straight, you would have been on Possum Track Rd.</a:t>
            </a:r>
          </a:p>
          <a:p>
            <a:pPr>
              <a:buFont typeface="Arial" pitchFamily="34" charset="0"/>
              <a:buChar char="•"/>
            </a:pPr>
            <a:r>
              <a:rPr lang="en-US" sz="1400" dirty="0" smtClean="0"/>
              <a:t>Continue to follow Six Forks Rd. across one bridge over the Lake. At the next full street intersection, take a RIGHT onto Pleasant Union Church Rd.</a:t>
            </a:r>
          </a:p>
          <a:p>
            <a:pPr>
              <a:buFont typeface="Arial" pitchFamily="34" charset="0"/>
              <a:buChar char="•"/>
            </a:pPr>
            <a:r>
              <a:rPr lang="en-US" sz="1400" dirty="0" smtClean="0"/>
              <a:t>This road will take you into the park.</a:t>
            </a:r>
            <a:endParaRPr lang="en-US" sz="1400" dirty="0"/>
          </a:p>
        </p:txBody>
      </p:sp>
      <p:pic>
        <p:nvPicPr>
          <p:cNvPr id="17412" name="Picture 4"/>
          <p:cNvPicPr>
            <a:picLocks noChangeAspect="1" noChangeArrowheads="1"/>
          </p:cNvPicPr>
          <p:nvPr/>
        </p:nvPicPr>
        <p:blipFill>
          <a:blip r:embed="rId3" cstate="print"/>
          <a:srcRect/>
          <a:stretch>
            <a:fillRect/>
          </a:stretch>
        </p:blipFill>
        <p:spPr bwMode="auto">
          <a:xfrm>
            <a:off x="4977205" y="838200"/>
            <a:ext cx="4166795" cy="6705600"/>
          </a:xfrm>
          <a:prstGeom prst="rect">
            <a:avLst/>
          </a:prstGeom>
          <a:noFill/>
          <a:ln w="9525">
            <a:noFill/>
            <a:miter lim="800000"/>
            <a:headEnd/>
            <a:tailEnd/>
          </a:ln>
        </p:spPr>
      </p:pic>
      <p:pic>
        <p:nvPicPr>
          <p:cNvPr id="17414" name="Picture 6" descr="http://im1.shutterfly.com/media/47a3cf23b3127ccef4d16b049d2500000030O00AZtnLlu1buGQPbz4S/cC/f%3D0/ls%3D00208757996320131102171701343.JPG/ps%3D50/r%3D0/rx%3D550/ry%3D400/"/>
          <p:cNvPicPr>
            <a:picLocks noChangeAspect="1" noChangeArrowheads="1"/>
          </p:cNvPicPr>
          <p:nvPr/>
        </p:nvPicPr>
        <p:blipFill>
          <a:blip r:embed="rId4" cstate="print"/>
          <a:srcRect/>
          <a:stretch>
            <a:fillRect/>
          </a:stretch>
        </p:blipFill>
        <p:spPr bwMode="auto">
          <a:xfrm>
            <a:off x="2057400" y="4495800"/>
            <a:ext cx="3248025" cy="2362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http://im1.shutterfly.com/media/47a3cf23b3127ccef4d10c965c2c00000030O30AZtnLlu1buGQPbz4S/cC/f%3D0/ls%3D00208757996320131102165315903.JPG/ps%3D50/r%3D3/rx%3D550/ry%3D400/"/>
          <p:cNvPicPr>
            <a:picLocks noChangeAspect="1" noChangeArrowheads="1"/>
          </p:cNvPicPr>
          <p:nvPr/>
        </p:nvPicPr>
        <p:blipFill>
          <a:blip r:embed="rId3" cstate="print"/>
          <a:srcRect/>
          <a:stretch>
            <a:fillRect/>
          </a:stretch>
        </p:blipFill>
        <p:spPr bwMode="auto">
          <a:xfrm>
            <a:off x="-1219200" y="914400"/>
            <a:ext cx="4924425" cy="3581400"/>
          </a:xfrm>
          <a:prstGeom prst="rect">
            <a:avLst/>
          </a:prstGeom>
          <a:noFill/>
        </p:spPr>
      </p:pic>
      <p:pic>
        <p:nvPicPr>
          <p:cNvPr id="4" name="Content Placeholder 3" descr="map.gif"/>
          <p:cNvPicPr>
            <a:picLocks noChangeAspect="1"/>
          </p:cNvPicPr>
          <p:nvPr/>
        </p:nvPicPr>
        <p:blipFill>
          <a:blip r:embed="rId4" cstate="print"/>
          <a:stretch>
            <a:fillRect/>
          </a:stretch>
        </p:blipFill>
        <p:spPr>
          <a:xfrm>
            <a:off x="2631071" y="381000"/>
            <a:ext cx="6512929" cy="5867400"/>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r>
              <a:rPr lang="en-US" dirty="0" smtClean="0"/>
              <a:t>Each homeroom teacher has visited the park and completed the LOW (leader orientation workshop) training.  </a:t>
            </a:r>
          </a:p>
          <a:p>
            <a:r>
              <a:rPr lang="en-US" dirty="0" smtClean="0"/>
              <a:t>We have worked with the Blue Jay staff to create an agenda for the two day trip, toured the facilities, and reviewed park rules and emergency procedures. </a:t>
            </a:r>
          </a:p>
          <a:p>
            <a:pPr>
              <a:buNone/>
            </a:pPr>
            <a:endParaRPr lang="en-US" sz="2400" dirty="0" smtClean="0"/>
          </a:p>
        </p:txBody>
      </p:sp>
      <p:sp>
        <p:nvSpPr>
          <p:cNvPr id="2" name="Title 1"/>
          <p:cNvSpPr>
            <a:spLocks noGrp="1"/>
          </p:cNvSpPr>
          <p:nvPr>
            <p:ph type="title"/>
          </p:nvPr>
        </p:nvSpPr>
        <p:spPr/>
        <p:txBody>
          <a:bodyPr/>
          <a:lstStyle/>
          <a:p>
            <a:r>
              <a:rPr lang="en-US" dirty="0" smtClean="0">
                <a:solidFill>
                  <a:schemeClr val="accent2"/>
                </a:solidFill>
              </a:rPr>
              <a:t>Leader Orientation Workshop</a:t>
            </a:r>
            <a:endParaRPr lang="en-US" dirty="0">
              <a:solidFill>
                <a:schemeClr val="accent2"/>
              </a:solidFill>
            </a:endParaRPr>
          </a:p>
        </p:txBody>
      </p:sp>
      <p:pic>
        <p:nvPicPr>
          <p:cNvPr id="15362" name="Picture 2" descr="http://im1.shutterfly.com/media/47a3cf23b3127ccef4d1dc145cc600000030O00AZtnLlu1buGQPbz4S/cC/f%3D0/ls%3D00208757996320131102171043086.JPG/ps%3D50/r%3D0/rx%3D550/ry%3D400/"/>
          <p:cNvPicPr>
            <a:picLocks noChangeAspect="1" noChangeArrowheads="1"/>
          </p:cNvPicPr>
          <p:nvPr/>
        </p:nvPicPr>
        <p:blipFill>
          <a:blip r:embed="rId3" cstate="print"/>
          <a:srcRect/>
          <a:stretch>
            <a:fillRect/>
          </a:stretch>
        </p:blipFill>
        <p:spPr bwMode="auto">
          <a:xfrm>
            <a:off x="6172200" y="3886200"/>
            <a:ext cx="2971800" cy="2161309"/>
          </a:xfrm>
          <a:prstGeom prst="rect">
            <a:avLst/>
          </a:prstGeom>
          <a:noFill/>
        </p:spPr>
      </p:pic>
      <p:pic>
        <p:nvPicPr>
          <p:cNvPr id="15364" name="Picture 4" descr="http://im1.shutterfly.com/media/47a3cf23b3127ccef4d136a75c0000000030O00AZtnLlu1buGQPbz4S/cC/f%3D0/ls%3D00208757996320131102171420544.JPG/ps%3D50/r%3D0/rx%3D550/ry%3D400/"/>
          <p:cNvPicPr>
            <a:picLocks noChangeAspect="1" noChangeArrowheads="1"/>
          </p:cNvPicPr>
          <p:nvPr/>
        </p:nvPicPr>
        <p:blipFill>
          <a:blip r:embed="rId4" cstate="print"/>
          <a:srcRect/>
          <a:stretch>
            <a:fillRect/>
          </a:stretch>
        </p:blipFill>
        <p:spPr bwMode="auto">
          <a:xfrm>
            <a:off x="2971800" y="4114800"/>
            <a:ext cx="3143250" cy="2286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6324600" cy="1143000"/>
          </a:xfrm>
        </p:spPr>
        <p:txBody>
          <a:bodyPr>
            <a:normAutofit/>
          </a:bodyPr>
          <a:lstStyle/>
          <a:p>
            <a:r>
              <a:rPr lang="en-US" sz="3600" dirty="0" smtClean="0">
                <a:solidFill>
                  <a:schemeClr val="accent2"/>
                </a:solidFill>
              </a:rPr>
              <a:t>Day 1 Sample Agenda</a:t>
            </a:r>
            <a:endParaRPr lang="en-US" sz="3600" dirty="0">
              <a:solidFill>
                <a:schemeClr val="accent2"/>
              </a:solidFill>
            </a:endParaRPr>
          </a:p>
        </p:txBody>
      </p:sp>
      <p:pic>
        <p:nvPicPr>
          <p:cNvPr id="9" name="Picture 8" descr="education center.jpg"/>
          <p:cNvPicPr>
            <a:picLocks noChangeAspect="1"/>
          </p:cNvPicPr>
          <p:nvPr/>
        </p:nvPicPr>
        <p:blipFill>
          <a:blip r:embed="rId3" cstate="print"/>
          <a:stretch>
            <a:fillRect/>
          </a:stretch>
        </p:blipFill>
        <p:spPr>
          <a:xfrm>
            <a:off x="5032742" y="5334000"/>
            <a:ext cx="4111257" cy="1524000"/>
          </a:xfrm>
          <a:prstGeom prst="rect">
            <a:avLst/>
          </a:prstGeom>
        </p:spPr>
      </p:pic>
      <p:sp>
        <p:nvSpPr>
          <p:cNvPr id="10" name="TextBox 9"/>
          <p:cNvSpPr txBox="1"/>
          <p:nvPr/>
        </p:nvSpPr>
        <p:spPr>
          <a:xfrm>
            <a:off x="0" y="762000"/>
            <a:ext cx="8610600" cy="5078313"/>
          </a:xfrm>
          <a:prstGeom prst="rect">
            <a:avLst/>
          </a:prstGeom>
          <a:noFill/>
        </p:spPr>
        <p:txBody>
          <a:bodyPr wrap="square" rtlCol="0">
            <a:spAutoFit/>
          </a:bodyPr>
          <a:lstStyle/>
          <a:p>
            <a:r>
              <a:rPr lang="en-US" sz="2400" dirty="0"/>
              <a:t>11:00 Leave school</a:t>
            </a:r>
          </a:p>
          <a:p>
            <a:r>
              <a:rPr lang="en-US" sz="2400" dirty="0"/>
              <a:t>11:20 Arrive at </a:t>
            </a:r>
            <a:r>
              <a:rPr lang="en-US" sz="2400" dirty="0" smtClean="0"/>
              <a:t>BJP; pick </a:t>
            </a:r>
            <a:r>
              <a:rPr lang="en-US" sz="2400" dirty="0"/>
              <a:t>up Discovery Boxes</a:t>
            </a:r>
          </a:p>
          <a:p>
            <a:r>
              <a:rPr lang="en-US" sz="2400" dirty="0"/>
              <a:t>11:45-12:15 Lunch at the picnic tables </a:t>
            </a:r>
          </a:p>
          <a:p>
            <a:r>
              <a:rPr lang="en-US" sz="2400" dirty="0"/>
              <a:t>12:15-1:00</a:t>
            </a:r>
          </a:p>
          <a:p>
            <a:pPr lvl="0"/>
            <a:r>
              <a:rPr lang="en-US" sz="2400" dirty="0"/>
              <a:t>Playground </a:t>
            </a:r>
          </a:p>
          <a:p>
            <a:pPr lvl="0"/>
            <a:r>
              <a:rPr lang="en-US" sz="2400" dirty="0"/>
              <a:t>Quick Frozen Critters in field</a:t>
            </a:r>
          </a:p>
          <a:p>
            <a:pPr lvl="0"/>
            <a:r>
              <a:rPr lang="en-US" sz="2400" dirty="0"/>
              <a:t>(Rain: “Mind’s Eye” on Porch and work in activity book)</a:t>
            </a:r>
          </a:p>
          <a:p>
            <a:r>
              <a:rPr lang="en-US" sz="2400" dirty="0"/>
              <a:t>1:00-2:00 Lodge</a:t>
            </a:r>
          </a:p>
          <a:p>
            <a:r>
              <a:rPr lang="en-US" sz="2400" dirty="0"/>
              <a:t>Pick up keys, check-in, unpack, establish ground rules meeting, prepare for hike</a:t>
            </a:r>
          </a:p>
          <a:p>
            <a:r>
              <a:rPr lang="en-US" sz="2400" dirty="0"/>
              <a:t>2:00-3:00 Habitat Hike (Staff Led)</a:t>
            </a:r>
          </a:p>
          <a:p>
            <a:endParaRPr lang="en-US" sz="2400" dirty="0"/>
          </a:p>
          <a:p>
            <a:endParaRPr lang="en-US" dirty="0"/>
          </a:p>
          <a:p>
            <a:endParaRPr lang="en-US" dirty="0"/>
          </a:p>
        </p:txBody>
      </p:sp>
      <p:sp>
        <p:nvSpPr>
          <p:cNvPr id="7" name="Explosion 1 6"/>
          <p:cNvSpPr/>
          <p:nvPr/>
        </p:nvSpPr>
        <p:spPr>
          <a:xfrm>
            <a:off x="6305550" y="-38100"/>
            <a:ext cx="2895600" cy="2514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990600"/>
            <a:ext cx="1828800" cy="892552"/>
          </a:xfrm>
          <a:prstGeom prst="rect">
            <a:avLst/>
          </a:prstGeom>
          <a:noFill/>
        </p:spPr>
        <p:txBody>
          <a:bodyPr wrap="square" rtlCol="0">
            <a:spAutoFit/>
          </a:bodyPr>
          <a:lstStyle/>
          <a:p>
            <a:pPr algn="ctr"/>
            <a:r>
              <a:rPr lang="en-US" sz="1300" dirty="0" smtClean="0">
                <a:solidFill>
                  <a:schemeClr val="bg1"/>
                </a:solidFill>
              </a:rPr>
              <a:t>We must complete 6 environmental education activities during our stay!</a:t>
            </a:r>
            <a:endParaRPr lang="en-US" sz="13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3810000"/>
          </a:xfrm>
        </p:spPr>
        <p:txBody>
          <a:bodyPr>
            <a:normAutofit fontScale="90000"/>
          </a:bodyPr>
          <a:lstStyle/>
          <a:p>
            <a:r>
              <a:rPr lang="en-US" sz="3100" dirty="0" smtClean="0"/>
              <a:t>   </a:t>
            </a:r>
            <a:r>
              <a:rPr lang="en-US" sz="3600" dirty="0" smtClean="0">
                <a:solidFill>
                  <a:schemeClr val="accent2"/>
                </a:solidFill>
              </a:rPr>
              <a:t>Agenda </a:t>
            </a:r>
            <a:r>
              <a:rPr lang="en-US" sz="3600" dirty="0" err="1" smtClean="0">
                <a:solidFill>
                  <a:schemeClr val="accent2"/>
                </a:solidFill>
              </a:rPr>
              <a:t>Con’t</a:t>
            </a:r>
            <a:r>
              <a:rPr lang="en-US" sz="3600" dirty="0" smtClean="0">
                <a:solidFill>
                  <a:schemeClr val="accent2"/>
                </a:solidFill>
              </a:rPr>
              <a:t>.</a:t>
            </a:r>
            <a:r>
              <a:rPr lang="en-US" sz="2700" dirty="0" smtClean="0"/>
              <a:t/>
            </a:r>
            <a:br>
              <a:rPr lang="en-US" sz="2700" dirty="0" smtClean="0"/>
            </a:br>
            <a:r>
              <a:rPr lang="en-US" sz="2700" dirty="0">
                <a:effectLst/>
              </a:rPr>
              <a:t>3:00-4:00 Scavenger Hunt Discovery Box in Discovery Center</a:t>
            </a:r>
            <a:br>
              <a:rPr lang="en-US" sz="2700" dirty="0">
                <a:effectLst/>
              </a:rPr>
            </a:br>
            <a:r>
              <a:rPr lang="en-US" sz="2700" dirty="0">
                <a:effectLst/>
              </a:rPr>
              <a:t>(If Discovery Center is in use: “My Changing Neighborhood” Discovery Box on porch)</a:t>
            </a:r>
            <a:br>
              <a:rPr lang="en-US" sz="2700" dirty="0">
                <a:effectLst/>
              </a:rPr>
            </a:br>
            <a:r>
              <a:rPr lang="en-US" sz="2700" dirty="0">
                <a:effectLst/>
              </a:rPr>
              <a:t>4:00-5:00 Snack and Erosion Game Discovery Box</a:t>
            </a:r>
            <a:br>
              <a:rPr lang="en-US" sz="2700" dirty="0">
                <a:effectLst/>
              </a:rPr>
            </a:br>
            <a:r>
              <a:rPr lang="en-US" sz="2700" dirty="0">
                <a:effectLst/>
              </a:rPr>
              <a:t>5:00-6:00 Relax, Read, and work on activity book. Adults prepare dinner</a:t>
            </a:r>
            <a:br>
              <a:rPr lang="en-US" sz="2700" dirty="0">
                <a:effectLst/>
              </a:rPr>
            </a:br>
            <a:r>
              <a:rPr lang="en-US" sz="2700" dirty="0">
                <a:effectLst/>
              </a:rPr>
              <a:t>6:00-6:30 Dinner and clean-up</a:t>
            </a:r>
            <a:br>
              <a:rPr lang="en-US" sz="2700" dirty="0">
                <a:effectLst/>
              </a:rPr>
            </a:br>
            <a:r>
              <a:rPr lang="en-US" sz="2700" dirty="0">
                <a:effectLst/>
              </a:rPr>
              <a:t>6:30-7:00 Music with G Barnes</a:t>
            </a:r>
            <a:r>
              <a:rPr lang="en-US" sz="2000" dirty="0">
                <a:effectLst/>
              </a:rPr>
              <a:t/>
            </a:r>
            <a:br>
              <a:rPr lang="en-US" sz="2000" dirty="0">
                <a:effectLst/>
              </a:rPr>
            </a:br>
            <a:r>
              <a:rPr lang="en-US" sz="2000" dirty="0">
                <a:effectLst/>
              </a:rPr>
              <a:t/>
            </a:r>
            <a:br>
              <a:rPr lang="en-US" sz="2000" dirty="0">
                <a:effectLst/>
              </a:rPr>
            </a:br>
            <a:r>
              <a:rPr lang="en-US" sz="2000" dirty="0"/>
              <a:t/>
            </a:r>
            <a:br>
              <a:rPr lang="en-US" sz="2000" dirty="0"/>
            </a:br>
            <a:endParaRPr lang="en-US" sz="2000" dirty="0"/>
          </a:p>
        </p:txBody>
      </p:sp>
      <p:pic>
        <p:nvPicPr>
          <p:cNvPr id="13316" name="Picture 4" descr="http://im1.shutterfly.com/media/47a3cf23b3127ccef4d15d881c8200000030O00AZtnLlu1buGQPbz4S/cC/f%3D0/ls%3D00208757996320131102164658120.JPG/ps%3D50/r%3D0/rx%3D550/ry%3D400/"/>
          <p:cNvPicPr>
            <a:picLocks noChangeAspect="1" noChangeArrowheads="1"/>
          </p:cNvPicPr>
          <p:nvPr/>
        </p:nvPicPr>
        <p:blipFill>
          <a:blip r:embed="rId3" cstate="print"/>
          <a:srcRect/>
          <a:stretch>
            <a:fillRect/>
          </a:stretch>
        </p:blipFill>
        <p:spPr bwMode="auto">
          <a:xfrm>
            <a:off x="5686425" y="4362450"/>
            <a:ext cx="3457575" cy="2514600"/>
          </a:xfrm>
          <a:prstGeom prst="rect">
            <a:avLst/>
          </a:prstGeom>
          <a:noFill/>
        </p:spPr>
      </p:pic>
      <p:pic>
        <p:nvPicPr>
          <p:cNvPr id="13318" name="Picture 6" descr="http://im1.shutterfly.com/media/47a3cf23b3127ccef4d0b3b0bdb100000030O00AZtnLlu1buGQPbz4S/cC/f%3D0/ls%3D00208757996320131102165706303.JPG/ps%3D50/r%3D0/rx%3D550/ry%3D400/"/>
          <p:cNvPicPr>
            <a:picLocks noChangeAspect="1" noChangeArrowheads="1"/>
          </p:cNvPicPr>
          <p:nvPr/>
        </p:nvPicPr>
        <p:blipFill>
          <a:blip r:embed="rId4" cstate="print"/>
          <a:srcRect/>
          <a:stretch>
            <a:fillRect/>
          </a:stretch>
        </p:blipFill>
        <p:spPr bwMode="auto">
          <a:xfrm>
            <a:off x="228600" y="4031673"/>
            <a:ext cx="3886200" cy="2826327"/>
          </a:xfrm>
          <a:prstGeom prst="rect">
            <a:avLst/>
          </a:prstGeom>
          <a:noFill/>
        </p:spPr>
      </p:pic>
      <p:pic>
        <p:nvPicPr>
          <p:cNvPr id="13320" name="Picture 8" descr="http://im1.shutterfly.com/media/47a3cf23b3127ccef4d1061edd9100000030O00AZtnLlu1buGQPbz4S/cC/f%3D0/ls%3D00208757996320131102165510832.JPG/ps%3D50/r%3D0/rx%3D550/ry%3D400/"/>
          <p:cNvPicPr>
            <a:picLocks noChangeAspect="1" noChangeArrowheads="1"/>
          </p:cNvPicPr>
          <p:nvPr/>
        </p:nvPicPr>
        <p:blipFill>
          <a:blip r:embed="rId5" cstate="print"/>
          <a:srcRect/>
          <a:stretch>
            <a:fillRect/>
          </a:stretch>
        </p:blipFill>
        <p:spPr bwMode="auto">
          <a:xfrm>
            <a:off x="3524250" y="4362450"/>
            <a:ext cx="2724150" cy="1981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915400" cy="4906963"/>
          </a:xfrm>
        </p:spPr>
        <p:txBody>
          <a:bodyPr/>
          <a:lstStyle/>
          <a:p>
            <a:pPr>
              <a:buNone/>
            </a:pPr>
            <a:endParaRPr lang="en-US" sz="3600" b="1" dirty="0" smtClean="0">
              <a:solidFill>
                <a:schemeClr val="accent2"/>
              </a:solidFill>
              <a:effectLst>
                <a:outerShdw blurRad="38100" dist="38100" dir="2700000" algn="tl">
                  <a:srgbClr val="000000">
                    <a:alpha val="43137"/>
                  </a:srgbClr>
                </a:outerShdw>
              </a:effectLst>
              <a:latin typeface="+mj-lt"/>
            </a:endParaRPr>
          </a:p>
          <a:p>
            <a:pPr>
              <a:buNone/>
            </a:pPr>
            <a:r>
              <a:rPr lang="en-US" sz="3600" b="1" dirty="0" smtClean="0">
                <a:solidFill>
                  <a:schemeClr val="accent2"/>
                </a:solidFill>
                <a:effectLst>
                  <a:outerShdw blurRad="38100" dist="38100" dir="2700000" algn="tl">
                    <a:srgbClr val="000000">
                      <a:alpha val="43137"/>
                    </a:srgbClr>
                  </a:outerShdw>
                </a:effectLst>
                <a:latin typeface="+mj-lt"/>
              </a:rPr>
              <a:t>Agenda </a:t>
            </a:r>
            <a:r>
              <a:rPr lang="en-US" sz="3600" b="1" dirty="0" err="1" smtClean="0">
                <a:solidFill>
                  <a:schemeClr val="accent2"/>
                </a:solidFill>
                <a:effectLst>
                  <a:outerShdw blurRad="38100" dist="38100" dir="2700000" algn="tl">
                    <a:srgbClr val="000000">
                      <a:alpha val="43137"/>
                    </a:srgbClr>
                  </a:outerShdw>
                </a:effectLst>
                <a:latin typeface="+mj-lt"/>
              </a:rPr>
              <a:t>Con’t</a:t>
            </a:r>
            <a:r>
              <a:rPr lang="en-US" sz="3600" b="1" dirty="0" smtClean="0">
                <a:solidFill>
                  <a:schemeClr val="accent2"/>
                </a:solidFill>
                <a:effectLst>
                  <a:outerShdw blurRad="38100" dist="38100" dir="2700000" algn="tl">
                    <a:srgbClr val="000000">
                      <a:alpha val="43137"/>
                    </a:srgbClr>
                  </a:outerShdw>
                </a:effectLst>
                <a:latin typeface="+mj-lt"/>
              </a:rPr>
              <a:t>. </a:t>
            </a:r>
            <a:endParaRPr lang="en-US" sz="2400" dirty="0"/>
          </a:p>
          <a:p>
            <a:r>
              <a:rPr lang="en-US" sz="2800" dirty="0"/>
              <a:t>7:00-7:30 Prepare for night hike; go over expectations and activities</a:t>
            </a:r>
            <a:br>
              <a:rPr lang="en-US" sz="2800" dirty="0"/>
            </a:br>
            <a:r>
              <a:rPr lang="en-US" sz="2800" dirty="0"/>
              <a:t>7:30-8:30 Night Hike</a:t>
            </a:r>
            <a:br>
              <a:rPr lang="en-US" sz="2800" dirty="0"/>
            </a:br>
            <a:r>
              <a:rPr lang="en-US" sz="2800" dirty="0"/>
              <a:t>Stargazing</a:t>
            </a:r>
            <a:br>
              <a:rPr lang="en-US" sz="2800" dirty="0"/>
            </a:br>
            <a:r>
              <a:rPr lang="en-US" sz="2800" dirty="0"/>
              <a:t>8:30-9:30 Campfire stories; rotate students in for showers </a:t>
            </a:r>
            <a:br>
              <a:rPr lang="en-US" sz="2800" dirty="0"/>
            </a:br>
            <a:r>
              <a:rPr lang="en-US" sz="2800" dirty="0"/>
              <a:t>9:30 Lights Out</a:t>
            </a:r>
            <a:endParaRPr lang="en-US" dirty="0"/>
          </a:p>
        </p:txBody>
      </p:sp>
      <p:pic>
        <p:nvPicPr>
          <p:cNvPr id="13315" name="Picture 3" descr="http://im1.shutterfly.com/media/47a2da28b3127cceff8621955ec800000040O10AZtnLlu1buGQPbz4S/cC/f%3D0/ps%3D50/r%3D1/rx%3D550/ry%3D400/"/>
          <p:cNvPicPr>
            <a:picLocks noChangeAspect="1" noChangeArrowheads="1"/>
          </p:cNvPicPr>
          <p:nvPr/>
        </p:nvPicPr>
        <p:blipFill>
          <a:blip r:embed="rId3" cstate="print"/>
          <a:srcRect/>
          <a:stretch>
            <a:fillRect/>
          </a:stretch>
        </p:blipFill>
        <p:spPr bwMode="auto">
          <a:xfrm>
            <a:off x="5334000" y="2289463"/>
            <a:ext cx="4629150" cy="3366655"/>
          </a:xfrm>
          <a:prstGeom prst="rect">
            <a:avLst/>
          </a:prstGeom>
          <a:noFill/>
        </p:spPr>
      </p:pic>
      <p:pic>
        <p:nvPicPr>
          <p:cNvPr id="13313" name="Picture 1" descr="http://im1.shutterfly.com/media/47a2da28b3127cceff87b365ff0d00000040O00AZtnLlu1buGQPbz4S/cC/f%3D0/ps%3D50/r%3D0/rx%3D550/ry%3D400/"/>
          <p:cNvPicPr>
            <a:picLocks noChangeAspect="1" noChangeArrowheads="1"/>
          </p:cNvPicPr>
          <p:nvPr/>
        </p:nvPicPr>
        <p:blipFill>
          <a:blip r:embed="rId4" cstate="print"/>
          <a:srcRect/>
          <a:stretch>
            <a:fillRect/>
          </a:stretch>
        </p:blipFill>
        <p:spPr bwMode="auto">
          <a:xfrm>
            <a:off x="3429000" y="4530436"/>
            <a:ext cx="3200400" cy="232756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915400" cy="3124200"/>
          </a:xfrm>
        </p:spPr>
        <p:txBody>
          <a:bodyPr>
            <a:normAutofit/>
          </a:bodyPr>
          <a:lstStyle/>
          <a:p>
            <a:pPr algn="ctr">
              <a:buNone/>
            </a:pPr>
            <a:r>
              <a:rPr lang="en-US" sz="2400" dirty="0" smtClean="0">
                <a:solidFill>
                  <a:schemeClr val="accent4"/>
                </a:solidFill>
              </a:rPr>
              <a:t>**We understand that students will be extremely tired upon returning to school.  The plan for this day is to reflection on our trip, finish the BLP activity journals and watch a movie that relate to the Science curriculum.  </a:t>
            </a:r>
            <a:endParaRPr lang="en-US" dirty="0"/>
          </a:p>
        </p:txBody>
      </p:sp>
      <p:sp>
        <p:nvSpPr>
          <p:cNvPr id="2" name="Title 1"/>
          <p:cNvSpPr>
            <a:spLocks noGrp="1"/>
          </p:cNvSpPr>
          <p:nvPr>
            <p:ph type="title"/>
          </p:nvPr>
        </p:nvSpPr>
        <p:spPr>
          <a:xfrm>
            <a:off x="457200" y="0"/>
            <a:ext cx="8229600" cy="1143000"/>
          </a:xfrm>
        </p:spPr>
        <p:txBody>
          <a:bodyPr>
            <a:normAutofit/>
          </a:bodyPr>
          <a:lstStyle/>
          <a:p>
            <a:endParaRPr lang="en-US" sz="3600" dirty="0">
              <a:solidFill>
                <a:schemeClr val="accent2"/>
              </a:solidFill>
            </a:endParaRPr>
          </a:p>
        </p:txBody>
      </p:sp>
      <p:pic>
        <p:nvPicPr>
          <p:cNvPr id="11266" name="Picture 2" descr="http://im1.shutterfly.com/media/47a3cf23b3127ccef4d0260b7ce800000030O00AZtnLlu1buGQPbz4S/cC/f%3D0/ls%3D00208757996320131102171829318.JPG/ps%3D50/r%3D0/rx%3D550/ry%3D400/"/>
          <p:cNvPicPr>
            <a:picLocks noChangeAspect="1" noChangeArrowheads="1"/>
          </p:cNvPicPr>
          <p:nvPr/>
        </p:nvPicPr>
        <p:blipFill>
          <a:blip r:embed="rId3" cstate="print"/>
          <a:srcRect/>
          <a:stretch>
            <a:fillRect/>
          </a:stretch>
        </p:blipFill>
        <p:spPr bwMode="auto">
          <a:xfrm>
            <a:off x="1676400" y="3733800"/>
            <a:ext cx="3409950" cy="2479964"/>
          </a:xfrm>
          <a:prstGeom prst="rect">
            <a:avLst/>
          </a:prstGeom>
          <a:noFill/>
        </p:spPr>
      </p:pic>
      <p:pic>
        <p:nvPicPr>
          <p:cNvPr id="11268" name="Picture 4" descr="http://im1.shutterfly.com/media/47a3cf23b3127ccef4d006c0fd0300000030O00AZtnLlu1buGQPbz4S/cC/f%3D0/ls%3D00208757996320131102172211318.JPG/ps%3D50/r%3D0/rx%3D550/ry%3D400/"/>
          <p:cNvPicPr>
            <a:picLocks noChangeAspect="1" noChangeArrowheads="1"/>
          </p:cNvPicPr>
          <p:nvPr/>
        </p:nvPicPr>
        <p:blipFill>
          <a:blip r:embed="rId4" cstate="print"/>
          <a:srcRect/>
          <a:stretch>
            <a:fillRect/>
          </a:stretch>
        </p:blipFill>
        <p:spPr bwMode="auto">
          <a:xfrm>
            <a:off x="5162550" y="3733800"/>
            <a:ext cx="3981450" cy="2895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jay_lodge.jpg"/>
          <p:cNvPicPr>
            <a:picLocks noGrp="1" noChangeAspect="1"/>
          </p:cNvPicPr>
          <p:nvPr>
            <p:ph idx="1"/>
          </p:nvPr>
        </p:nvPicPr>
        <p:blipFill>
          <a:blip r:embed="rId3" cstate="print"/>
          <a:stretch>
            <a:fillRect/>
          </a:stretch>
        </p:blipFill>
        <p:spPr>
          <a:xfrm>
            <a:off x="228600" y="1295400"/>
            <a:ext cx="2438400" cy="1649506"/>
          </a:xfrm>
        </p:spPr>
      </p:pic>
      <p:sp>
        <p:nvSpPr>
          <p:cNvPr id="2" name="Title 1"/>
          <p:cNvSpPr>
            <a:spLocks noGrp="1"/>
          </p:cNvSpPr>
          <p:nvPr>
            <p:ph type="title"/>
          </p:nvPr>
        </p:nvSpPr>
        <p:spPr>
          <a:xfrm>
            <a:off x="304800" y="228600"/>
            <a:ext cx="8229600" cy="1143000"/>
          </a:xfrm>
        </p:spPr>
        <p:txBody>
          <a:bodyPr/>
          <a:lstStyle/>
          <a:p>
            <a:r>
              <a:rPr lang="en-US" dirty="0" smtClean="0">
                <a:solidFill>
                  <a:schemeClr val="accent2"/>
                </a:solidFill>
              </a:rPr>
              <a:t>At the Lodge</a:t>
            </a:r>
            <a:endParaRPr lang="en-US" dirty="0">
              <a:solidFill>
                <a:schemeClr val="accent2"/>
              </a:solidFill>
            </a:endParaRPr>
          </a:p>
        </p:txBody>
      </p:sp>
      <p:pic>
        <p:nvPicPr>
          <p:cNvPr id="5" name="Picture 4" descr="bunkroom.jpg"/>
          <p:cNvPicPr>
            <a:picLocks noChangeAspect="1"/>
          </p:cNvPicPr>
          <p:nvPr/>
        </p:nvPicPr>
        <p:blipFill>
          <a:blip r:embed="rId4" cstate="print"/>
          <a:stretch>
            <a:fillRect/>
          </a:stretch>
        </p:blipFill>
        <p:spPr>
          <a:xfrm>
            <a:off x="5067072" y="3733800"/>
            <a:ext cx="3919113" cy="2617968"/>
          </a:xfrm>
          <a:prstGeom prst="rect">
            <a:avLst/>
          </a:prstGeom>
        </p:spPr>
      </p:pic>
      <p:sp>
        <p:nvSpPr>
          <p:cNvPr id="6" name="TextBox 5"/>
          <p:cNvSpPr txBox="1"/>
          <p:nvPr/>
        </p:nvSpPr>
        <p:spPr>
          <a:xfrm>
            <a:off x="2667000" y="1143000"/>
            <a:ext cx="6172200" cy="2985433"/>
          </a:xfrm>
          <a:prstGeom prst="rect">
            <a:avLst/>
          </a:prstGeom>
          <a:noFill/>
        </p:spPr>
        <p:txBody>
          <a:bodyPr wrap="square" rtlCol="0">
            <a:spAutoFit/>
          </a:bodyPr>
          <a:lstStyle/>
          <a:p>
            <a:pPr>
              <a:buFont typeface="Arial" pitchFamily="34" charset="0"/>
              <a:buChar char="•"/>
            </a:pPr>
            <a:r>
              <a:rPr lang="en-US" sz="2000" dirty="0" smtClean="0"/>
              <a:t>Modern Kitchen stocked settings for 40 people &amp; all cooking utensils necessary for meals</a:t>
            </a:r>
          </a:p>
          <a:p>
            <a:endParaRPr lang="en-US" sz="1000" dirty="0" smtClean="0"/>
          </a:p>
          <a:p>
            <a:pPr>
              <a:buFont typeface="Arial" pitchFamily="34" charset="0"/>
              <a:buChar char="•"/>
            </a:pPr>
            <a:r>
              <a:rPr lang="en-US" sz="2000" dirty="0" smtClean="0"/>
              <a:t>Great Room with gas fireplace, couches, &amp; tables</a:t>
            </a:r>
          </a:p>
          <a:p>
            <a:endParaRPr lang="en-US" sz="1000" dirty="0" smtClean="0"/>
          </a:p>
          <a:p>
            <a:pPr>
              <a:buFont typeface="Arial" pitchFamily="34" charset="0"/>
              <a:buChar char="•"/>
            </a:pPr>
            <a:r>
              <a:rPr lang="en-US" sz="2000" dirty="0" smtClean="0"/>
              <a:t>Outdoor amphitheater with seating &amp; campfire</a:t>
            </a:r>
          </a:p>
          <a:p>
            <a:endParaRPr lang="en-US" sz="1000" dirty="0" smtClean="0"/>
          </a:p>
          <a:p>
            <a:pPr>
              <a:buFont typeface="Arial" pitchFamily="34" charset="0"/>
              <a:buChar char="•"/>
            </a:pPr>
            <a:r>
              <a:rPr lang="en-US" sz="2000" dirty="0" smtClean="0"/>
              <a:t>Telephone for emergencies</a:t>
            </a:r>
          </a:p>
          <a:p>
            <a:endParaRPr lang="en-US" sz="2000" dirty="0" smtClean="0"/>
          </a:p>
          <a:p>
            <a:endParaRPr lang="en-US" dirty="0"/>
          </a:p>
        </p:txBody>
      </p:sp>
      <p:sp>
        <p:nvSpPr>
          <p:cNvPr id="7" name="TextBox 6"/>
          <p:cNvSpPr txBox="1"/>
          <p:nvPr/>
        </p:nvSpPr>
        <p:spPr>
          <a:xfrm>
            <a:off x="228600" y="3733800"/>
            <a:ext cx="4800600" cy="2308324"/>
          </a:xfrm>
          <a:prstGeom prst="rect">
            <a:avLst/>
          </a:prstGeom>
          <a:noFill/>
        </p:spPr>
        <p:txBody>
          <a:bodyPr wrap="square" rtlCol="0">
            <a:spAutoFit/>
          </a:bodyPr>
          <a:lstStyle/>
          <a:p>
            <a:r>
              <a:rPr lang="en-US" sz="2400" dirty="0" smtClean="0"/>
              <a:t>In the Lodge, there are nine sets of bunk beds in each of two single sex sleeping rooms that accommodate a total of 36 overnight visitors (18 on each side).</a:t>
            </a:r>
            <a:endParaRPr lang="en-US" sz="24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1"/>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GRIDFONTSIZE" val="12"/>
  <p:tag name="STDCHART" val="1"/>
  <p:tag name="RESPTABLESTYLE" val="-1"/>
  <p:tag name="CUSTOMCELLBACKCOLOR1" val="-657956"/>
  <p:tag name="PRRESPONSE4" val="7"/>
  <p:tag name="ADVANCEDSETTINGSVIEW"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1642</TotalTime>
  <Words>826</Words>
  <Application>Microsoft Office PowerPoint</Application>
  <PresentationFormat>On-screen Show (4:3)</PresentationFormat>
  <Paragraphs>119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Blue Jay Point Overnight Field Trip  http://www.wakebvgov.com/parks/bluejay/default.htm </vt:lpstr>
      <vt:lpstr>PowerPoint Presentation</vt:lpstr>
      <vt:lpstr>PowerPoint Presentation</vt:lpstr>
      <vt:lpstr>Leader Orientation Workshop</vt:lpstr>
      <vt:lpstr>Day 1 Sample Agenda</vt:lpstr>
      <vt:lpstr>   Agenda Con’t. 3:00-4:00 Scavenger Hunt Discovery Box in Discovery Center (If Discovery Center is in use: “My Changing Neighborhood” Discovery Box on porch) 4:00-5:00 Snack and Erosion Game Discovery Box 5:00-6:00 Relax, Read, and work on activity book. Adults prepare dinner 6:00-6:30 Dinner and clean-up 6:30-7:00 Music with G Barnes   </vt:lpstr>
      <vt:lpstr>PowerPoint Presentation</vt:lpstr>
      <vt:lpstr>PowerPoint Presentation</vt:lpstr>
      <vt:lpstr>At the Lodge</vt:lpstr>
      <vt:lpstr>The Lodge Con’t.</vt:lpstr>
      <vt:lpstr>What to bring</vt:lpstr>
      <vt:lpstr>(and not bring)…</vt:lpstr>
      <vt:lpstr>Cleaning Up</vt:lpstr>
      <vt:lpstr>The Gate</vt:lpstr>
      <vt:lpstr>Contact Information</vt:lpstr>
      <vt:lpstr>Volunteers – We NEED Your Help! </vt:lpstr>
      <vt:lpstr>PowerPoint Presentation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Jay Point Overnight Field Trip</dc:title>
  <dc:creator>WCPSS</dc:creator>
  <cp:lastModifiedBy>Lisa Little</cp:lastModifiedBy>
  <cp:revision>168</cp:revision>
  <dcterms:created xsi:type="dcterms:W3CDTF">2011-02-05T14:41:50Z</dcterms:created>
  <dcterms:modified xsi:type="dcterms:W3CDTF">2015-09-21T20:25:01Z</dcterms:modified>
</cp:coreProperties>
</file>